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7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56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35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362" r:id="rId38"/>
    <p:sldId id="294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260" r:id="rId64"/>
    <p:sldId id="262" r:id="rId65"/>
    <p:sldId id="318" r:id="rId66"/>
    <p:sldId id="319" r:id="rId67"/>
    <p:sldId id="320" r:id="rId68"/>
    <p:sldId id="322" r:id="rId69"/>
    <p:sldId id="323" r:id="rId70"/>
    <p:sldId id="324" r:id="rId71"/>
    <p:sldId id="358" r:id="rId72"/>
    <p:sldId id="321" r:id="rId73"/>
    <p:sldId id="326" r:id="rId74"/>
    <p:sldId id="327" r:id="rId75"/>
    <p:sldId id="329" r:id="rId76"/>
    <p:sldId id="330" r:id="rId77"/>
    <p:sldId id="328" r:id="rId78"/>
    <p:sldId id="325" r:id="rId79"/>
    <p:sldId id="331" r:id="rId80"/>
    <p:sldId id="332" r:id="rId81"/>
    <p:sldId id="333" r:id="rId82"/>
    <p:sldId id="361" r:id="rId83"/>
    <p:sldId id="335" r:id="rId84"/>
    <p:sldId id="334" r:id="rId85"/>
    <p:sldId id="336" r:id="rId86"/>
    <p:sldId id="337" r:id="rId87"/>
    <p:sldId id="338" r:id="rId88"/>
    <p:sldId id="339" r:id="rId89"/>
    <p:sldId id="342" r:id="rId90"/>
    <p:sldId id="359" r:id="rId91"/>
    <p:sldId id="360" r:id="rId92"/>
    <p:sldId id="343" r:id="rId93"/>
    <p:sldId id="340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263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3"/>
    <p:restoredTop sz="96208"/>
  </p:normalViewPr>
  <p:slideViewPr>
    <p:cSldViewPr snapToGrid="0">
      <p:cViewPr varScale="1">
        <p:scale>
          <a:sx n="123" d="100"/>
          <a:sy n="123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8873-DADF-D0B1-BB1B-4CAD7151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3BC8B-5646-1F25-C14E-BEF71492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5BA5-FCAE-C5D7-7C9B-FEAA5FD2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A7724-FA84-56D9-FF19-FE455EB4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2C02-7B57-1BBE-3E82-BE2B7380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DE6A-D444-BAA8-3B94-BE0BAC6B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CC26A-BFEF-B17F-8C6A-F2FE5594D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CBEB-89C0-05B7-3072-B87D67CD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76BAC-9A55-EF0F-2B57-C7A43F38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C277-AF18-CCC9-220C-FD11FED2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1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D15F6-C654-F24E-6BFC-52344C503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F88D3-FD07-7C96-0FF3-22BABC7B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0A0E-0A57-C94B-ABE0-98B10599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A427C-6F2C-40C8-C405-9DB14833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79F7-D6B1-CD5C-FDDE-1539E194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F8A7-DEE0-E64F-C25C-09264538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D121-42A7-C71B-B933-E567F551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69DF6-FB8F-F88D-B3F5-0D6CD0AE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F9F3-60A3-0EFE-B1BD-4E72B52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5349-6E5E-A06E-99D9-A5438EE0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4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DCC5-8C56-B5F8-4365-2124043B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2B8B-C43A-E504-BBA3-7B64EC6D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BFB0-5BC6-D612-24B6-74344B86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8DB8-3228-0B36-BEA8-245C709F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FA47-7F79-DA1C-601F-3AB62186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0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8EA2-D36D-5D20-CDAF-DADF86E8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03C1-5749-8E85-2341-D588BDC4F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FE3ED-E731-8B24-6EB6-AA32FC2DE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45AFC-95F7-B7C1-FC58-AFFD827C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1C5AD-F375-7D40-0A13-DAD05B12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6016F-B377-BBDE-B6FF-0E66C9FA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65A-65D5-FF3F-165B-9CA0EE71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04EB-2796-22FF-79D0-5D5A8F4FB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AEC09-26B7-B0A8-D577-08CDC77AE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06051-8DAE-D3E1-EE5F-FD33C4474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178E1-B64A-672D-EB4D-333345ADD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BFBFF-C6A7-0FBD-FFE6-EE8472AE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26618-3AAB-8B29-E035-48F7BC5F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5D0AF-56C5-3970-9FFC-5A46FE78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988-45A5-AB3A-60BA-11FBD9D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97089-824B-0737-712C-B2C0FC9F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3E6DD-1F59-2A24-D1E4-4D7AC901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BC818-10A3-43B6-5127-A49058C4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5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F4ECA-72E4-E8E4-3467-5CFED4C7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C11B7-AF65-7CBF-5E1A-7933A9A3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1B7B-B872-0F38-B255-19D2EF45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7A6F-E802-5041-B0C0-9A70EA34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41DC4-1515-35B3-1BF1-7FB8643E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FA568-D2CD-ADC6-3D2D-07BF737D2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20D15-7C51-345F-B380-27BE9DD1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14D41-C682-6B9C-BA50-105EC3BD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060F-1DD9-7355-F409-B4E51A67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93F9-B21E-02E4-84CA-9F8B8FDB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E0A57-2336-1FF6-DFD7-3EF344BC2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E9B9-79C2-E34A-AC2D-ADCEEE489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2A59F-FD84-0576-74C8-E4418472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3AF27-ECC2-C0C1-85A0-3051C2D3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1DC1C-FE2D-A20F-D3CB-1C82D76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2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E3661-98B4-CDB1-E0EE-91F687AA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47B48-7896-07EF-DFC0-2B29AD989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DC4F0-4E39-95EC-20C5-BFAEC01CD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2849-36FD-784A-B60A-005880427103}" type="datetimeFigureOut">
              <a:rPr lang="en-US" smtClean="0"/>
              <a:t>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C1427-AC04-51AB-C5D4-BF4D31ECC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1EAA-FB7D-BBA5-E50D-1497B595A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1A76-C83C-87BE-7A5A-24D7CDDB8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E4A8B-A7FC-6945-41A2-17442912E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Microeconomic Foundations Part 1: Consumption and Labor/Leisure Decisions</a:t>
            </a:r>
          </a:p>
        </p:txBody>
      </p:sp>
    </p:spTree>
    <p:extLst>
      <p:ext uri="{BB962C8B-B14F-4D97-AF65-F5344CB8AC3E}">
        <p14:creationId xmlns:p14="http://schemas.microsoft.com/office/powerpoint/2010/main" val="394372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If we look at the natural log</a:t>
                </a:r>
                <a:br>
                  <a:rPr lang="en-US" dirty="0"/>
                </a:br>
                <a:r>
                  <a:rPr lang="en-US" dirty="0"/>
                  <a:t>of consumption and income,</a:t>
                </a:r>
                <a:br>
                  <a:rPr lang="en-US" dirty="0"/>
                </a:br>
                <a:r>
                  <a:rPr lang="en-US" dirty="0"/>
                  <a:t>we’ll also see that the elasticity</a:t>
                </a:r>
                <a:br>
                  <a:rPr lang="en-US" dirty="0"/>
                </a:br>
                <a:r>
                  <a:rPr lang="en-US" dirty="0"/>
                  <a:t>of consumption is less than 1, </a:t>
                </a:r>
                <a:br>
                  <a:rPr lang="en-US" dirty="0"/>
                </a:br>
                <a:r>
                  <a:rPr lang="en-US" dirty="0"/>
                  <a:t>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one percent rise in income</a:t>
                </a:r>
                <a:br>
                  <a:rPr lang="en-US" dirty="0"/>
                </a:br>
                <a:r>
                  <a:rPr lang="en-US" dirty="0"/>
                  <a:t>is associated with a 0.55 percent</a:t>
                </a:r>
                <a:br>
                  <a:rPr lang="en-US" dirty="0"/>
                </a:br>
                <a:r>
                  <a:rPr lang="en-US" dirty="0"/>
                  <a:t>increase in consumption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C67C0D2-FC81-76FF-9301-60FBF851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70000"/>
            <a:ext cx="624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67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Matching function – workers who find job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increasing and concave function in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More workers will find jobs when there are more vacancies</a:t>
                </a:r>
              </a:p>
              <a:p>
                <a:pPr lvl="1"/>
                <a:r>
                  <a:rPr lang="en-US" dirty="0"/>
                  <a:t>More unemployed workers mean more vacancies can be filled by firms</a:t>
                </a:r>
              </a:p>
              <a:p>
                <a:pPr lvl="1"/>
                <a:r>
                  <a:rPr lang="en-US" dirty="0"/>
                  <a:t>Marginal match rates are positive but diminishing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Vacancy filling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Concavity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implies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but increasing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932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a worker and a firm matches, then will need to bargain, and let’s assume that there is only 1 worker</a:t>
                </a:r>
              </a:p>
              <a:p>
                <a:r>
                  <a:rPr lang="en-US" dirty="0"/>
                  <a:t>If the firm and worker do not agree, then the firm will have no output and no profits</a:t>
                </a:r>
              </a:p>
              <a:p>
                <a:pPr lvl="1"/>
                <a:r>
                  <a:rPr lang="en-US" dirty="0"/>
                  <a:t>The worker will be unemployed and receive no wages, but get some exogenous amount of benefit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such as unemployment benefits or value of leisure</a:t>
                </a:r>
              </a:p>
              <a:p>
                <a:r>
                  <a:rPr lang="en-US" dirty="0"/>
                  <a:t>If the firm and worker agree,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is generated from the job, but the worker does not receive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so they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surplus that needs to be split between the firm and the worker</a:t>
                </a:r>
              </a:p>
              <a:p>
                <a:pPr lvl="1"/>
                <a:r>
                  <a:rPr lang="en-US" dirty="0"/>
                  <a:t>They agree at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equal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fraction of the surplus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firm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surplus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0251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worker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firm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firms decision to post a vacancy depends on </a:t>
                </a:r>
              </a:p>
              <a:p>
                <a:pPr lvl="1"/>
                <a:r>
                  <a:rPr lang="en-US" dirty="0"/>
                  <a:t>Vacancy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profit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Firms will find it profitable to create vacancies until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b="0" dirty="0"/>
                  <a:t>Firms will post vacancies until the vacancy costs equal the probability of filling the vacancy times the profit it receives from output from one additional worker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6656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Firms post vacancies 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the probability of filling the vacancy </a:t>
                </a:r>
                <a:br>
                  <a:rPr lang="en-US" dirty="0"/>
                </a:br>
                <a:r>
                  <a:rPr lang="en-US" dirty="0"/>
                  <a:t>is too low and will not recoup the</a:t>
                </a:r>
                <a:br>
                  <a:rPr lang="en-US" dirty="0"/>
                </a:br>
                <a:r>
                  <a:rPr lang="en-US" dirty="0"/>
                  <a:t>vacancy costs, so it does not hire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br>
                  <a:rPr lang="en-US" dirty="0"/>
                </a:br>
                <a:r>
                  <a:rPr lang="en-US" dirty="0"/>
                  <a:t>probability of filling the vacancy is </a:t>
                </a:r>
                <a:br>
                  <a:rPr lang="en-US" dirty="0"/>
                </a:br>
                <a:r>
                  <a:rPr lang="en-US" dirty="0"/>
                  <a:t>high and will make more profits than</a:t>
                </a:r>
                <a:br>
                  <a:rPr lang="en-US" dirty="0"/>
                </a:br>
                <a:r>
                  <a:rPr lang="en-US" dirty="0"/>
                  <a:t>vacancy costs, so it opens more </a:t>
                </a:r>
                <a:br>
                  <a:rPr lang="en-US" dirty="0"/>
                </a:br>
                <a:r>
                  <a:rPr lang="en-US" dirty="0"/>
                  <a:t>vacancies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168746-0EC5-8B39-AF3D-0C07D496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54" y="2461081"/>
            <a:ext cx="5534346" cy="43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91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F76B-5EFE-4B80-0169-D81C97FB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E97251-9C35-F96B-8DC7-954A410CC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372" y="1825625"/>
            <a:ext cx="9767255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F6480-B82A-CD23-53AB-0DF2177B6B2D}"/>
                  </a:ext>
                </a:extLst>
              </p:cNvPr>
              <p:cNvSpPr txBox="1"/>
              <p:nvPr/>
            </p:nvSpPr>
            <p:spPr>
              <a:xfrm>
                <a:off x="1123307" y="5991133"/>
                <a:ext cx="49726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productivity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so the firm post more vacancies since it is profitable until markets clear at equilibrium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F6480-B82A-CD23-53AB-0DF2177B6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07" y="5991133"/>
                <a:ext cx="4972692" cy="923330"/>
              </a:xfrm>
              <a:prstGeom prst="rect">
                <a:avLst/>
              </a:prstGeom>
              <a:blipFill>
                <a:blip r:embed="rId3"/>
                <a:stretch>
                  <a:fillRect l="-1018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3D46E-C2CE-7B98-3682-895687DDB531}"/>
                  </a:ext>
                </a:extLst>
              </p:cNvPr>
              <p:cNvSpPr txBox="1"/>
              <p:nvPr/>
            </p:nvSpPr>
            <p:spPr>
              <a:xfrm>
                <a:off x="6391381" y="5991133"/>
                <a:ext cx="50745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unemployment benefits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so this increases worker’s bargaining power, raises equilibrium wages, and lowers profits and vacancies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3D46E-C2CE-7B98-3682-895687DDB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81" y="5991133"/>
                <a:ext cx="5074577" cy="923330"/>
              </a:xfrm>
              <a:prstGeom prst="rect">
                <a:avLst/>
              </a:prstGeom>
              <a:blipFill>
                <a:blip r:embed="rId4"/>
                <a:stretch>
                  <a:fillRect l="-1000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281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F7A8-21D9-BEAF-C2F6-E7030A5B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F109-B676-AD0E-4D6D-AED26FE391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Seeing how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reacts to productivity or changes in benefits brings us back to the Beveridge Curve</a:t>
                </a:r>
              </a:p>
              <a:p>
                <a:r>
                  <a:rPr lang="en-US" dirty="0"/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workers find jobs so unemployment becomes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implies a negative relationship between vacancies and after-hiring unemployment</a:t>
                </a:r>
              </a:p>
              <a:p>
                <a:pPr lvl="1"/>
                <a:r>
                  <a:rPr lang="en-US" dirty="0"/>
                  <a:t>This negative relationship is the Beveridge Curve</a:t>
                </a:r>
              </a:p>
              <a:p>
                <a:r>
                  <a:rPr lang="en-US" dirty="0"/>
                  <a:t>Anything leading firms to post more vacancies should result in more workers finding jobs and lower unemployment, ceteris paribus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F109-B676-AD0E-4D6D-AED26FE39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46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3086-7309-80E8-82B3-B950599C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7EBBC-B2C8-1C66-9354-E67BB4A08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Consumption</a:t>
                </a:r>
              </a:p>
              <a:p>
                <a:pPr lvl="1"/>
                <a:r>
                  <a:rPr lang="en-US" dirty="0"/>
                  <a:t>Firms needs to maximize utility between 2 or more periods</a:t>
                </a:r>
              </a:p>
              <a:p>
                <a:pPr lvl="1"/>
                <a:r>
                  <a:rPr lang="en-US" dirty="0"/>
                  <a:t>Households maximize utility between consumption and savings with the Euler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there is uncertainty, households will smooth consumption and save more in period 1</a:t>
                </a:r>
              </a:p>
              <a:p>
                <a:r>
                  <a:rPr lang="en-US" dirty="0"/>
                  <a:t>Labor and Leisure Decisions</a:t>
                </a:r>
              </a:p>
              <a:p>
                <a:pPr lvl="1"/>
                <a:r>
                  <a:rPr lang="en-US" dirty="0"/>
                  <a:t>Workers will supply labor by maximizing consumption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and leisure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Workers maximize utility between consumption and leisure: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Substitution Effect dominates, workers work more</a:t>
                </a:r>
              </a:p>
              <a:p>
                <a:pPr lvl="1"/>
                <a:r>
                  <a:rPr lang="en-US" dirty="0"/>
                  <a:t>If the Income Effect dominates</a:t>
                </a:r>
                <a:r>
                  <a:rPr lang="en-US"/>
                  <a:t>, workers work less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7EBBC-B2C8-1C66-9354-E67BB4A08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thinking held until the mid-20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Then speculation happened: </a:t>
                </a:r>
              </a:p>
              <a:p>
                <a:pPr lvl="1"/>
                <a:r>
                  <a:rPr lang="en-US" dirty="0"/>
                  <a:t>What happens when the economy’s production capacity expands over time? </a:t>
                </a:r>
              </a:p>
              <a:p>
                <a:r>
                  <a:rPr lang="en-US" dirty="0"/>
                  <a:t>An elasticity of less than 1 implies that as income increases over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ratio will fall.</a:t>
                </a:r>
              </a:p>
              <a:p>
                <a:r>
                  <a:rPr lang="en-US" dirty="0"/>
                  <a:t>Will there be more and more goods that no one wants? Will there be mass unemployment?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17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time series, the </a:t>
                </a:r>
                <a:br>
                  <a:rPr lang="en-US" dirty="0"/>
                </a:br>
                <a:r>
                  <a:rPr lang="en-US" dirty="0"/>
                  <a:t>conjecture seems weaker</a:t>
                </a:r>
              </a:p>
              <a:p>
                <a:r>
                  <a:rPr lang="en-US" dirty="0"/>
                  <a:t>As GDP per capita grew, so did</a:t>
                </a:r>
                <a:br>
                  <a:rPr lang="en-US" dirty="0"/>
                </a:br>
                <a:r>
                  <a:rPr lang="en-US" dirty="0"/>
                  <a:t>consumption per capita</a:t>
                </a:r>
              </a:p>
              <a:p>
                <a:r>
                  <a:rPr lang="en-US" dirty="0"/>
                  <a:t>Consumption has been a </a:t>
                </a:r>
                <a:br>
                  <a:rPr lang="en-US" dirty="0"/>
                </a:br>
                <a:r>
                  <a:rPr lang="en-US" dirty="0"/>
                  <a:t>relatively consistent fraction of</a:t>
                </a:r>
                <a:br>
                  <a:rPr lang="en-US" dirty="0"/>
                </a:br>
                <a:r>
                  <a:rPr lang="en-US" dirty="0"/>
                  <a:t>GDP in the US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the marginal consumption </a:t>
                </a:r>
                <a:br>
                  <a:rPr lang="en-US" dirty="0"/>
                </a:br>
                <a:r>
                  <a:rPr lang="en-US" dirty="0"/>
                  <a:t>will be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CAA37A-F208-4DE7-A68A-6CFF2840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231900"/>
            <a:ext cx="6197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6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E019-B7CB-1A3E-7D23-C423B7BB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/>
          </a:bodyPr>
          <a:lstStyle/>
          <a:p>
            <a:r>
              <a:rPr lang="en-US" dirty="0"/>
              <a:t>Looking international cross-</a:t>
            </a:r>
            <a:br>
              <a:rPr lang="en-US" dirty="0"/>
            </a:br>
            <a:r>
              <a:rPr lang="en-US" dirty="0"/>
              <a:t>section, we see that </a:t>
            </a:r>
            <a:br>
              <a:rPr lang="en-US" dirty="0"/>
            </a:br>
            <a:r>
              <a:rPr lang="en-US" dirty="0"/>
              <a:t>marginal consumption </a:t>
            </a:r>
            <a:br>
              <a:rPr lang="en-US" dirty="0"/>
            </a:br>
            <a:r>
              <a:rPr lang="en-US" dirty="0"/>
              <a:t>is close to 1</a:t>
            </a:r>
          </a:p>
          <a:p>
            <a:r>
              <a:rPr lang="en-US" dirty="0"/>
              <a:t>As income grows, </a:t>
            </a:r>
            <a:br>
              <a:rPr lang="en-US" dirty="0"/>
            </a:br>
            <a:r>
              <a:rPr lang="en-US" dirty="0"/>
              <a:t>consumption seems to </a:t>
            </a:r>
            <a:br>
              <a:rPr lang="en-US" dirty="0"/>
            </a:br>
            <a:r>
              <a:rPr lang="en-US" dirty="0"/>
              <a:t>keep up for other 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8CB32-B575-949B-3C8C-CE41C1A6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257300"/>
            <a:ext cx="6731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EDBFC-E148-CFF4-3D7A-E79F57DBB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5271-4C07-E964-3BC7-1F88C99E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DA6F-CDFC-391E-7C74-3DDF4CF60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/>
          </a:bodyPr>
          <a:lstStyle/>
          <a:p>
            <a:r>
              <a:rPr lang="en-US" dirty="0"/>
              <a:t>Why do the cross-sectional </a:t>
            </a:r>
            <a:br>
              <a:rPr lang="en-US" dirty="0"/>
            </a:br>
            <a:r>
              <a:rPr lang="en-US" dirty="0"/>
              <a:t>and time-series look so </a:t>
            </a:r>
            <a:br>
              <a:rPr lang="en-US" dirty="0"/>
            </a:br>
            <a:r>
              <a:rPr lang="en-US" dirty="0"/>
              <a:t>different?</a:t>
            </a:r>
          </a:p>
          <a:p>
            <a:r>
              <a:rPr lang="en-US" dirty="0"/>
              <a:t>Cross-sectional seems to </a:t>
            </a:r>
            <a:br>
              <a:rPr lang="en-US" dirty="0"/>
            </a:br>
            <a:r>
              <a:rPr lang="en-US" dirty="0"/>
              <a:t>support this conjecture</a:t>
            </a:r>
          </a:p>
          <a:p>
            <a:r>
              <a:rPr lang="en-US" dirty="0"/>
              <a:t>Time-series appears to </a:t>
            </a:r>
            <a:br>
              <a:rPr lang="en-US" dirty="0"/>
            </a:br>
            <a:r>
              <a:rPr lang="en-US" dirty="0"/>
              <a:t>reject this conjecture</a:t>
            </a:r>
          </a:p>
          <a:p>
            <a:r>
              <a:rPr lang="en-US" dirty="0"/>
              <a:t>We’ll take a look at a 2-period</a:t>
            </a:r>
            <a:br>
              <a:rPr lang="en-US" dirty="0"/>
            </a:br>
            <a:r>
              <a:rPr lang="en-US" dirty="0"/>
              <a:t>consumption model as an</a:t>
            </a:r>
            <a:br>
              <a:rPr lang="en-US" dirty="0"/>
            </a:br>
            <a:r>
              <a:rPr lang="en-US" dirty="0"/>
              <a:t>alternative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70999-6EA9-E2F5-FB9C-3C165B36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257300"/>
            <a:ext cx="6731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B176-E255-5941-5EB5-2331C988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09497-0C44-9A31-944A-A0AED6E15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6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try to model some of the empirical data we saw</a:t>
                </a:r>
              </a:p>
              <a:p>
                <a:r>
                  <a:rPr lang="en-US" dirty="0"/>
                  <a:t>We’ll start off with some assumptions</a:t>
                </a:r>
              </a:p>
              <a:p>
                <a:pPr lvl="1"/>
                <a:r>
                  <a:rPr lang="en-US" dirty="0"/>
                  <a:t>We only have two time periods</a:t>
                </a:r>
              </a:p>
              <a:p>
                <a:pPr lvl="1"/>
                <a:r>
                  <a:rPr lang="en-US" dirty="0"/>
                  <a:t>We’ll assume perfect information</a:t>
                </a:r>
              </a:p>
              <a:p>
                <a:r>
                  <a:rPr lang="en-US" dirty="0"/>
                  <a:t>The households will decide how allocate consumption between two-time periods. They have:</a:t>
                </a:r>
              </a:p>
              <a:p>
                <a:pPr lvl="1"/>
                <a:r>
                  <a:rPr lang="en-US" dirty="0"/>
                  <a:t>Incomes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one</a:t>
                </a:r>
              </a:p>
              <a:p>
                <a:pPr lvl="1"/>
                <a:r>
                  <a:rPr lang="en-US" dirty="0"/>
                  <a:t>Incomes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 two</a:t>
                </a:r>
              </a:p>
              <a:p>
                <a:pPr lvl="1"/>
                <a:r>
                  <a:rPr lang="en-US" dirty="0"/>
                  <a:t>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one</a:t>
                </a:r>
              </a:p>
              <a:p>
                <a:pPr lvl="1"/>
                <a:r>
                  <a:rPr lang="en-US" dirty="0"/>
                  <a:t>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 two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17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describe their </a:t>
                </a:r>
                <a:r>
                  <a:rPr lang="en-US" b="1" dirty="0"/>
                  <a:t>preference</a:t>
                </a:r>
                <a:r>
                  <a:rPr lang="en-US" dirty="0"/>
                  <a:t> in a utility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our </a:t>
                </a:r>
                <a:r>
                  <a:rPr lang="en-US" b="1" dirty="0"/>
                  <a:t>discount rate </a:t>
                </a:r>
                <a:r>
                  <a:rPr lang="en-US" dirty="0"/>
                  <a:t>or a </a:t>
                </a:r>
                <a:r>
                  <a:rPr lang="en-US" b="1" dirty="0"/>
                  <a:t>measure of impatience</a:t>
                </a:r>
              </a:p>
              <a:p>
                <a:pPr lvl="1"/>
                <a:r>
                  <a:rPr lang="en-US" dirty="0"/>
                  <a:t>People would prefer to consume today instead of tomorrow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so the bigger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the more patience a household is</a:t>
                </a:r>
              </a:p>
              <a:p>
                <a:pPr lvl="1"/>
                <a:r>
                  <a:rPr lang="en-US" dirty="0"/>
                  <a:t>We’ll see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benefits utility in period 2,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reduces utility in period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40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look at a household’s utility function, now we’ll look at their budget</a:t>
                </a:r>
              </a:p>
              <a:p>
                <a:r>
                  <a:rPr lang="en-US" dirty="0"/>
                  <a:t>Saving: A household consume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1, so they save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 household earns interest on savings at the real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so in period 2 they can consume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rearrange for the household budget constraint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439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is the price of period-2 goods in terms of period-1 goods</a:t>
                </a:r>
              </a:p>
              <a:p>
                <a:pPr lvl="1"/>
                <a:r>
                  <a:rPr lang="en-US" dirty="0"/>
                  <a:t>If you sell one period-1 good to the market, the market is willing to give you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period-2 goods. </a:t>
                </a:r>
              </a:p>
              <a:p>
                <a:pPr lvl="1"/>
                <a:r>
                  <a:rPr lang="en-US" b="1" dirty="0"/>
                  <a:t>High interest rate</a:t>
                </a:r>
                <a:r>
                  <a:rPr lang="en-US" dirty="0"/>
                  <a:t>s mean that </a:t>
                </a:r>
                <a:r>
                  <a:rPr lang="en-US" b="1" dirty="0"/>
                  <a:t>period-1 goods are expensive relative to period-2 goods</a:t>
                </a:r>
                <a:r>
                  <a:rPr lang="en-US" dirty="0"/>
                  <a:t>, such that the market is willing to exchange one good for another</a:t>
                </a:r>
              </a:p>
              <a:p>
                <a:pPr lvl="1"/>
                <a:r>
                  <a:rPr lang="en-US" b="1" dirty="0"/>
                  <a:t>Low interest rates </a:t>
                </a:r>
                <a:r>
                  <a:rPr lang="en-US" dirty="0"/>
                  <a:t>mean that </a:t>
                </a:r>
                <a:r>
                  <a:rPr lang="en-US" b="1" dirty="0"/>
                  <a:t>period-1 goods are relatively cheap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7F69-273A-BDE0-043D-71DDB7A4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81B9-09B2-9BDC-6E57-3F4118665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Week 4 is available</a:t>
            </a:r>
          </a:p>
          <a:p>
            <a:r>
              <a:rPr lang="en-US" dirty="0"/>
              <a:t>Problem Set 1 is due on tonight</a:t>
            </a:r>
          </a:p>
          <a:p>
            <a:r>
              <a:rPr lang="en-US" dirty="0"/>
              <a:t>Problem Set 2 will be posted later this week and it will be due 1/7/2025</a:t>
            </a:r>
          </a:p>
          <a:p>
            <a:r>
              <a:rPr lang="en-US" dirty="0"/>
              <a:t>We have a make-up class </a:t>
            </a:r>
            <a:r>
              <a:rPr lang="en-US" b="1" dirty="0"/>
              <a:t>on Friday, January 17</a:t>
            </a:r>
            <a:r>
              <a:rPr lang="en-US" b="1" baseline="30000" dirty="0"/>
              <a:t>th</a:t>
            </a:r>
            <a:r>
              <a:rPr lang="en-US" dirty="0"/>
              <a:t>, 2025 6:45-9:30</a:t>
            </a:r>
            <a:r>
              <a:rPr lang="en-US" baseline="30000" dirty="0"/>
              <a:t> </a:t>
            </a:r>
          </a:p>
          <a:p>
            <a:r>
              <a:rPr lang="en-US" dirty="0"/>
              <a:t>Presentation Set 2 is on Friday, January 17</a:t>
            </a:r>
            <a:r>
              <a:rPr lang="en-US" baseline="30000" dirty="0"/>
              <a:t>rd</a:t>
            </a:r>
            <a:r>
              <a:rPr lang="en-US" dirty="0"/>
              <a:t>, when we come 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budget household budget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household budget in </a:t>
                </a:r>
                <a:r>
                  <a:rPr lang="en-US" b="1" dirty="0"/>
                  <a:t>present value</a:t>
                </a:r>
              </a:p>
              <a:p>
                <a:pPr lvl="1"/>
                <a:r>
                  <a:rPr lang="en-US" dirty="0"/>
                  <a:t>It shows how much the household can afford</a:t>
                </a:r>
              </a:p>
              <a:p>
                <a:pPr lvl="1"/>
                <a:r>
                  <a:rPr lang="en-US" dirty="0"/>
                  <a:t>It’s called </a:t>
                </a:r>
                <a:r>
                  <a:rPr lang="en-US" b="1" dirty="0"/>
                  <a:t>present value </a:t>
                </a:r>
                <a:r>
                  <a:rPr lang="en-US" dirty="0"/>
                  <a:t>because it expresses future quantities in terms of the amount of the present goods that are equivalent to at the relevant market prices</a:t>
                </a:r>
              </a:p>
              <a:p>
                <a:pPr lvl="1"/>
                <a:r>
                  <a:rPr lang="en-US" dirty="0"/>
                  <a:t>We want present value so we can compare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8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Savings</a:t>
                </a:r>
              </a:p>
              <a:p>
                <a:pPr lvl="1"/>
                <a:r>
                  <a:rPr lang="en-US" dirty="0"/>
                  <a:t>Households saving,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can be negative or positive</a:t>
                </a:r>
              </a:p>
              <a:p>
                <a:pPr lvl="1"/>
                <a:r>
                  <a:rPr lang="en-US" b="1" dirty="0"/>
                  <a:t>Negative savings rate </a:t>
                </a:r>
                <a:r>
                  <a:rPr lang="en-US" dirty="0"/>
                  <a:t>means that the household is a </a:t>
                </a:r>
                <a:r>
                  <a:rPr lang="en-US" b="1" dirty="0"/>
                  <a:t>borrower</a:t>
                </a:r>
              </a:p>
              <a:p>
                <a:pPr lvl="1"/>
                <a:r>
                  <a:rPr lang="en-US" b="1" dirty="0"/>
                  <a:t>Positive savings rate </a:t>
                </a:r>
                <a:r>
                  <a:rPr lang="en-US" dirty="0"/>
                  <a:t>means that the household is a </a:t>
                </a:r>
                <a:r>
                  <a:rPr lang="en-US" b="1" dirty="0"/>
                  <a:t>saver</a:t>
                </a:r>
              </a:p>
              <a:p>
                <a:pPr lvl="1"/>
                <a:r>
                  <a:rPr lang="en-US" dirty="0"/>
                  <a:t>We assume that the borrower household pays everything back in period 2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46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/>
              <a:lstStyle/>
              <a:p>
                <a:r>
                  <a:rPr lang="en-US" dirty="0"/>
                  <a:t>Optimization of consumption subject to the household budget constraint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9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B3BC-653A-972B-2039-26EAB95D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037DD-D692-38B1-317B-7D4808D9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972F6-34D1-E52E-6950-CD2BF5387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Set up a </a:t>
                </a:r>
                <a:r>
                  <a:rPr lang="en-US" dirty="0" err="1"/>
                  <a:t>Lagragrian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first order conditions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Rearrange to get </a:t>
                </a:r>
                <a:r>
                  <a:rPr lang="en-US" b="1" dirty="0"/>
                  <a:t>Euler’s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Euler’s Equation is referred to as the intertemporal optimization condition</a:t>
                </a:r>
              </a:p>
              <a:p>
                <a:pPr lvl="1"/>
                <a:r>
                  <a:rPr lang="en-US" dirty="0"/>
                  <a:t>We will be seeing Euler’s Equation frequently throughout the course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972F6-34D1-E52E-6950-CD2BF5387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47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First, the household will </a:t>
                </a:r>
                <a:br>
                  <a:rPr lang="en-US" dirty="0"/>
                </a:br>
                <a:r>
                  <a:rPr lang="en-US" dirty="0"/>
                  <a:t>choose the highest </a:t>
                </a:r>
                <a:br>
                  <a:rPr lang="en-US" dirty="0"/>
                </a:br>
                <a:r>
                  <a:rPr lang="en-US" dirty="0"/>
                  <a:t>indifference curve it can</a:t>
                </a:r>
                <a:br>
                  <a:rPr lang="en-US" dirty="0"/>
                </a:br>
                <a:r>
                  <a:rPr lang="en-US" dirty="0"/>
                  <a:t>afford</a:t>
                </a:r>
              </a:p>
              <a:p>
                <a:r>
                  <a:rPr lang="en-US" dirty="0"/>
                  <a:t>The budget constraint:</a:t>
                </a:r>
                <a:br>
                  <a:rPr lang="en-US" dirty="0"/>
                </a:br>
                <a:r>
                  <a:rPr lang="en-US" dirty="0"/>
                  <a:t>1) </a:t>
                </a:r>
                <a:r>
                  <a:rPr lang="en-US" b="1" dirty="0"/>
                  <a:t>the slope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2) </a:t>
                </a:r>
                <a:r>
                  <a:rPr lang="en-US" b="1" dirty="0"/>
                  <a:t>the budget constraint goes</a:t>
                </a:r>
                <a:br>
                  <a:rPr lang="en-US" b="1" dirty="0"/>
                </a:br>
                <a:r>
                  <a:rPr lang="en-US" b="1" dirty="0"/>
                  <a:t>     through the point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r>
                  <a:rPr lang="en-US" dirty="0"/>
                  <a:t>Higher interest rates steepens</a:t>
                </a:r>
                <a:br>
                  <a:rPr lang="en-US" dirty="0"/>
                </a:br>
                <a:r>
                  <a:rPr lang="en-US" dirty="0"/>
                  <a:t>the slope</a:t>
                </a:r>
              </a:p>
              <a:p>
                <a:r>
                  <a:rPr lang="en-US" dirty="0"/>
                  <a:t>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means that the </a:t>
                </a:r>
                <a:br>
                  <a:rPr lang="en-US" dirty="0"/>
                </a:br>
                <a:r>
                  <a:rPr lang="en-US" dirty="0"/>
                  <a:t>household does not save and</a:t>
                </a:r>
                <a:br>
                  <a:rPr lang="en-US" dirty="0"/>
                </a:br>
                <a:r>
                  <a:rPr lang="en-US" dirty="0"/>
                  <a:t>does not borrow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813" b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3A8095-8F52-84AA-20FF-287D6C31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51" y="1742847"/>
            <a:ext cx="6734649" cy="5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5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Euler’s Equation</a:t>
                </a:r>
                <a:r>
                  <a:rPr lang="en-US" dirty="0"/>
                  <a:t>: first order optimally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plays a central role in modern macroeconomics</a:t>
                </a:r>
              </a:p>
              <a:p>
                <a:pPr lvl="1"/>
                <a:r>
                  <a:rPr lang="en-US" dirty="0"/>
                  <a:t>It describes how a household trades off the present against the future</a:t>
                </a:r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Households will equate marginal utility of consumption between two periods </a:t>
                </a:r>
              </a:p>
              <a:p>
                <a:pPr lvl="1"/>
                <a:r>
                  <a:rPr lang="en-US" b="1" dirty="0"/>
                  <a:t>It is an algebraic representation of the tangency condition where the budget constraint means the indifference curve</a:t>
                </a:r>
              </a:p>
              <a:p>
                <a:pPr lvl="1"/>
                <a:r>
                  <a:rPr lang="en-US" dirty="0"/>
                  <a:t>The indifference curve gives us the marginal rate of substitution between period-1 consumption and period-2 consumption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028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Retirement Example</a:t>
                </a:r>
              </a:p>
              <a:p>
                <a:r>
                  <a:rPr lang="en-US" dirty="0"/>
                  <a:t>Working age person saves for</a:t>
                </a:r>
                <a:br>
                  <a:rPr lang="en-US" dirty="0"/>
                </a:br>
                <a:r>
                  <a:rPr lang="en-US" dirty="0"/>
                  <a:t>retirement,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they will not have any </a:t>
                </a:r>
                <a:br>
                  <a:rPr lang="en-US" dirty="0"/>
                </a:br>
                <a:r>
                  <a:rPr lang="en-US" dirty="0"/>
                  <a:t>retirement in period 2, they</a:t>
                </a:r>
                <a:br>
                  <a:rPr lang="en-US" dirty="0"/>
                </a:br>
                <a:r>
                  <a:rPr lang="en-US" dirty="0"/>
                  <a:t>save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so that</a:t>
                </a:r>
                <a:br>
                  <a:rPr lang="en-US" dirty="0"/>
                </a:br>
                <a:r>
                  <a:rPr lang="en-US" dirty="0"/>
                  <a:t>they can consume during </a:t>
                </a:r>
                <a:br>
                  <a:rPr lang="en-US" dirty="0"/>
                </a:br>
                <a:r>
                  <a:rPr lang="en-US" dirty="0"/>
                  <a:t>retirement</a:t>
                </a:r>
              </a:p>
              <a:p>
                <a:r>
                  <a:rPr lang="en-US" dirty="0"/>
                  <a:t>The household is trying to</a:t>
                </a:r>
                <a:br>
                  <a:rPr lang="en-US" dirty="0"/>
                </a:br>
                <a:r>
                  <a:rPr lang="en-US" b="1" dirty="0"/>
                  <a:t>”smooth” </a:t>
                </a:r>
                <a:r>
                  <a:rPr lang="en-US" dirty="0"/>
                  <a:t>its consumption</a:t>
                </a:r>
                <a:br>
                  <a:rPr lang="en-US" dirty="0"/>
                </a:br>
                <a:r>
                  <a:rPr lang="en-US" dirty="0"/>
                  <a:t>across time periods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60CFED-7930-073F-8FFB-5C5CC6C8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65" y="2266950"/>
            <a:ext cx="544593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0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Future Optimism Example</a:t>
                </a:r>
              </a:p>
              <a:p>
                <a:r>
                  <a:rPr lang="en-US" dirty="0"/>
                  <a:t>If a household is optimistic about</a:t>
                </a:r>
                <a:br>
                  <a:rPr lang="en-US" dirty="0"/>
                </a:br>
                <a:r>
                  <a:rPr lang="en-US" dirty="0"/>
                  <a:t>future earnings, they may borrow</a:t>
                </a:r>
                <a:br>
                  <a:rPr lang="en-US" dirty="0"/>
                </a:br>
                <a:r>
                  <a:rPr lang="en-US" dirty="0"/>
                  <a:t>in period 1 to increase consumption</a:t>
                </a:r>
              </a:p>
              <a:p>
                <a:r>
                  <a:rPr lang="en-US" dirty="0"/>
                  <a:t>Here the household has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but</a:t>
                </a:r>
                <a:br>
                  <a:rPr lang="en-US" dirty="0"/>
                </a:br>
                <a:r>
                  <a:rPr lang="en-US" dirty="0"/>
                  <a:t>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household chooses to</a:t>
                </a:r>
                <a:br>
                  <a:rPr lang="en-US" dirty="0"/>
                </a:br>
                <a:r>
                  <a:rPr lang="en-US" dirty="0"/>
                  <a:t>borrow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against </a:t>
                </a:r>
                <a:br>
                  <a:rPr lang="en-US" dirty="0"/>
                </a:br>
                <a:r>
                  <a:rPr lang="en-US" dirty="0"/>
                  <a:t>future income</a:t>
                </a:r>
              </a:p>
              <a:p>
                <a:r>
                  <a:rPr lang="en-US" dirty="0"/>
                  <a:t>Another example of </a:t>
                </a:r>
                <a:r>
                  <a:rPr lang="en-US" b="1" dirty="0"/>
                  <a:t>consumption</a:t>
                </a:r>
                <a:br>
                  <a:rPr lang="en-US" b="1" dirty="0"/>
                </a:br>
                <a:r>
                  <a:rPr lang="en-US" b="1" dirty="0"/>
                  <a:t>being smoothed</a:t>
                </a:r>
                <a:r>
                  <a:rPr lang="en-US" dirty="0"/>
                  <a:t> over time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BA0584-2FF3-3A62-CE64-E0B295B5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00" y="2100943"/>
            <a:ext cx="5334700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5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090-1D82-96DA-E1CE-92C3BF92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 on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9CD77-B7CE-80D9-7F6A-2AB7D3DF7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210-915F-4EAA-FFE0-3D8EB139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does a household change consumption when real interest rates change?</a:t>
            </a:r>
          </a:p>
          <a:p>
            <a:pPr lvl="1"/>
            <a:r>
              <a:rPr lang="en-US" dirty="0"/>
              <a:t>A change in the interest rate changes the household budget constraint, similar to a change in prices</a:t>
            </a:r>
          </a:p>
          <a:p>
            <a:r>
              <a:rPr lang="en-US" dirty="0"/>
              <a:t>Interest rates will </a:t>
            </a:r>
            <a:r>
              <a:rPr lang="en-US" b="1" dirty="0"/>
              <a:t>shift the slope </a:t>
            </a:r>
            <a:r>
              <a:rPr lang="en-US" dirty="0"/>
              <a:t>of the budget constraint </a:t>
            </a:r>
          </a:p>
          <a:p>
            <a:pPr lvl="1"/>
            <a:r>
              <a:rPr lang="en-US" dirty="0"/>
              <a:t>A higher interest rate makes the budget constraint steeper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interest rates go up</a:t>
            </a:r>
            <a:r>
              <a:rPr lang="en-US" dirty="0"/>
              <a:t>, period-1 consumption becomes </a:t>
            </a:r>
            <a:r>
              <a:rPr lang="en-US" b="1" dirty="0"/>
              <a:t>more expensive </a:t>
            </a:r>
            <a:r>
              <a:rPr lang="en-US" dirty="0"/>
              <a:t>relative to period-2 consumption, but </a:t>
            </a:r>
          </a:p>
          <a:p>
            <a:pPr lvl="1"/>
            <a:r>
              <a:rPr lang="en-US" dirty="0"/>
              <a:t>If </a:t>
            </a:r>
            <a:r>
              <a:rPr lang="en-US" b="1" dirty="0"/>
              <a:t>interest rates go down</a:t>
            </a:r>
            <a:r>
              <a:rPr lang="en-US" dirty="0"/>
              <a:t>, period-1 consumption becomes </a:t>
            </a:r>
            <a:r>
              <a:rPr lang="en-US" b="1" dirty="0"/>
              <a:t>cheaper </a:t>
            </a:r>
            <a:r>
              <a:rPr lang="en-US" dirty="0"/>
              <a:t>compared to period-2 consumption</a:t>
            </a:r>
          </a:p>
          <a:p>
            <a:r>
              <a:rPr lang="en-US" dirty="0"/>
              <a:t>When interest rates change we have two effects</a:t>
            </a:r>
          </a:p>
          <a:p>
            <a:pPr marL="0" indent="0">
              <a:buNone/>
            </a:pPr>
            <a:r>
              <a:rPr lang="en-US" sz="2600" dirty="0"/>
              <a:t>	1) Income Effect</a:t>
            </a:r>
          </a:p>
          <a:p>
            <a:pPr marL="0" indent="0">
              <a:buNone/>
            </a:pPr>
            <a:r>
              <a:rPr lang="en-US" sz="2600" dirty="0"/>
              <a:t>	2) Substitution Effect</a:t>
            </a:r>
          </a:p>
        </p:txBody>
      </p:sp>
    </p:spTree>
    <p:extLst>
      <p:ext uri="{BB962C8B-B14F-4D97-AF65-F5344CB8AC3E}">
        <p14:creationId xmlns:p14="http://schemas.microsoft.com/office/powerpoint/2010/main" val="293345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53FC-5BC9-3532-B369-C5AB5B3C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8C03-4C42-52DF-701A-CCD1CDFD9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6: Consumption</a:t>
            </a:r>
          </a:p>
          <a:p>
            <a:pPr lvl="1"/>
            <a:r>
              <a:rPr lang="en-US" dirty="0"/>
              <a:t>Keynesian view of consumption</a:t>
            </a:r>
          </a:p>
          <a:p>
            <a:pPr lvl="1"/>
            <a:r>
              <a:rPr lang="en-US" dirty="0"/>
              <a:t>Two-period model</a:t>
            </a:r>
          </a:p>
          <a:p>
            <a:pPr lvl="1"/>
            <a:r>
              <a:rPr lang="en-US" dirty="0"/>
              <a:t>Many periods</a:t>
            </a:r>
          </a:p>
          <a:p>
            <a:pPr lvl="1"/>
            <a:r>
              <a:rPr lang="en-US" dirty="0"/>
              <a:t>Behavioral Theories</a:t>
            </a:r>
          </a:p>
          <a:p>
            <a:r>
              <a:rPr lang="en-US" dirty="0"/>
              <a:t>Chapter 7: Labor and Leisure</a:t>
            </a:r>
          </a:p>
          <a:p>
            <a:pPr lvl="1"/>
            <a:r>
              <a:rPr lang="en-US" dirty="0"/>
              <a:t>Measuring the Labor Market</a:t>
            </a:r>
          </a:p>
          <a:p>
            <a:pPr lvl="1"/>
            <a:r>
              <a:rPr lang="en-US" dirty="0"/>
              <a:t>Static Model</a:t>
            </a:r>
          </a:p>
          <a:p>
            <a:pPr lvl="1"/>
            <a:r>
              <a:rPr lang="en-US" dirty="0"/>
              <a:t>Evidence</a:t>
            </a:r>
          </a:p>
          <a:p>
            <a:pPr lvl="1"/>
            <a:r>
              <a:rPr lang="en-US" dirty="0"/>
              <a:t>A Dynamic Model</a:t>
            </a:r>
          </a:p>
          <a:p>
            <a:pPr lvl="1"/>
            <a:r>
              <a:rPr lang="en-US" dirty="0"/>
              <a:t>Equilibrium in the Labor Market</a:t>
            </a:r>
          </a:p>
        </p:txBody>
      </p:sp>
    </p:spTree>
    <p:extLst>
      <p:ext uri="{BB962C8B-B14F-4D97-AF65-F5344CB8AC3E}">
        <p14:creationId xmlns:p14="http://schemas.microsoft.com/office/powerpoint/2010/main" val="203476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assume a household faces</a:t>
                </a:r>
                <a:br>
                  <a:rPr lang="en-US" dirty="0"/>
                </a:br>
                <a:r>
                  <a:rPr lang="en-US" dirty="0"/>
                  <a:t>a higher interest rate</a:t>
                </a:r>
              </a:p>
              <a:p>
                <a:r>
                  <a:rPr lang="en-US" dirty="0"/>
                  <a:t>First, the slope of the budget</a:t>
                </a:r>
                <a:br>
                  <a:rPr lang="en-US" dirty="0"/>
                </a:br>
                <a:r>
                  <a:rPr lang="en-US" dirty="0"/>
                  <a:t>constraint becomes steeper</a:t>
                </a:r>
              </a:p>
              <a:p>
                <a:r>
                  <a:rPr lang="en-US" dirty="0"/>
                  <a:t>It still goes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the slope pivots around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Second, we will have two effects</a:t>
                </a:r>
                <a:br>
                  <a:rPr lang="en-US" dirty="0"/>
                </a:br>
                <a:r>
                  <a:rPr lang="en-US" dirty="0"/>
                  <a:t>1) </a:t>
                </a:r>
                <a:r>
                  <a:rPr lang="en-US" b="1" dirty="0"/>
                  <a:t>Substitution Effects</a:t>
                </a:r>
                <a:br>
                  <a:rPr lang="en-US" dirty="0"/>
                </a:br>
                <a:r>
                  <a:rPr lang="en-US" dirty="0"/>
                  <a:t>2) </a:t>
                </a:r>
                <a:r>
                  <a:rPr lang="en-US" b="1" dirty="0"/>
                  <a:t>Income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4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Substitution Effect</a:t>
                </a:r>
              </a:p>
              <a:p>
                <a:r>
                  <a:rPr lang="en-US" dirty="0"/>
                  <a:t>Higher interest rates means that</a:t>
                </a:r>
                <a:br>
                  <a:rPr lang="en-US" dirty="0"/>
                </a:br>
                <a:r>
                  <a:rPr lang="en-US" dirty="0"/>
                  <a:t>households 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means that the household</a:t>
                </a:r>
                <a:br>
                  <a:rPr lang="en-US" dirty="0"/>
                </a:br>
                <a:r>
                  <a:rPr lang="en-US" dirty="0"/>
                  <a:t>will consume less and save more</a:t>
                </a:r>
                <a:br>
                  <a:rPr lang="en-US" dirty="0"/>
                </a:br>
                <a:r>
                  <a:rPr lang="en-US" dirty="0"/>
                  <a:t>in period 1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remains the same</a:t>
                </a:r>
                <a:br>
                  <a:rPr lang="en-US" dirty="0"/>
                </a:br>
                <a:r>
                  <a:rPr lang="en-US" dirty="0"/>
                  <a:t>regardless of 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9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Substitution Effect </a:t>
                </a:r>
                <a:r>
                  <a:rPr lang="en-US" dirty="0"/>
                  <a:t>can be </a:t>
                </a:r>
                <a:br>
                  <a:rPr lang="en-US" dirty="0"/>
                </a:br>
                <a:r>
                  <a:rPr lang="en-US" dirty="0"/>
                  <a:t>observed by the shift along</a:t>
                </a:r>
                <a:br>
                  <a:rPr lang="en-US" dirty="0"/>
                </a:br>
                <a:r>
                  <a:rPr lang="en-US" dirty="0"/>
                  <a:t>the 1</a:t>
                </a:r>
                <a:r>
                  <a:rPr lang="en-US" baseline="30000" dirty="0"/>
                  <a:t>st</a:t>
                </a:r>
                <a:r>
                  <a:rPr lang="en-US" dirty="0"/>
                  <a:t> indifference curve</a:t>
                </a:r>
              </a:p>
              <a:p>
                <a:r>
                  <a:rPr lang="en-US" dirty="0"/>
                  <a:t>How much does the household</a:t>
                </a:r>
                <a:br>
                  <a:rPr lang="en-US" dirty="0"/>
                </a:br>
                <a:r>
                  <a:rPr lang="en-US" dirty="0"/>
                  <a:t>substitute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holding utility constant or</a:t>
                </a:r>
                <a:br>
                  <a:rPr lang="en-US" dirty="0"/>
                </a:br>
                <a:r>
                  <a:rPr lang="en-US" dirty="0"/>
                  <a:t>along the original indifference </a:t>
                </a:r>
                <a:br>
                  <a:rPr lang="en-US" dirty="0"/>
                </a:br>
                <a:r>
                  <a:rPr lang="en-US" dirty="0"/>
                  <a:t>curve</a:t>
                </a:r>
              </a:p>
              <a:p>
                <a:r>
                  <a:rPr lang="en-US" b="1" dirty="0"/>
                  <a:t>Income Effect </a:t>
                </a:r>
                <a:r>
                  <a:rPr lang="en-US" dirty="0"/>
                  <a:t>shows how much</a:t>
                </a:r>
                <a:br>
                  <a:rPr lang="en-US" dirty="0"/>
                </a:br>
                <a:r>
                  <a:rPr lang="en-US" dirty="0"/>
                  <a:t>more or less can the household</a:t>
                </a:r>
                <a:br>
                  <a:rPr lang="en-US" dirty="0"/>
                </a:br>
                <a:r>
                  <a:rPr lang="en-US" dirty="0"/>
                  <a:t>afford at the same prices </a:t>
                </a:r>
              </a:p>
              <a:p>
                <a:r>
                  <a:rPr lang="en-US" dirty="0"/>
                  <a:t>It’s the difference between the </a:t>
                </a:r>
                <a:br>
                  <a:rPr lang="en-US" dirty="0"/>
                </a:br>
                <a:r>
                  <a:rPr lang="en-US" dirty="0"/>
                  <a:t>adjusted and new budget lines</a:t>
                </a:r>
                <a:br>
                  <a:rPr lang="en-US" dirty="0"/>
                </a:br>
                <a:r>
                  <a:rPr lang="en-US" dirty="0"/>
                  <a:t>at the same prices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3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210-915F-4EAA-FFE0-3D8EB139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When households are </a:t>
            </a:r>
            <a:r>
              <a:rPr lang="en-US" b="1" dirty="0"/>
              <a:t>savers</a:t>
            </a:r>
            <a:br>
              <a:rPr lang="en-US" dirty="0"/>
            </a:br>
            <a:r>
              <a:rPr lang="en-US" dirty="0"/>
              <a:t>the substitution effect is negative</a:t>
            </a:r>
            <a:br>
              <a:rPr lang="en-US" dirty="0"/>
            </a:br>
            <a:r>
              <a:rPr lang="en-US" dirty="0"/>
              <a:t>and the income effect is positive,</a:t>
            </a:r>
            <a:br>
              <a:rPr lang="en-US" dirty="0"/>
            </a:br>
            <a:r>
              <a:rPr lang="en-US" dirty="0"/>
              <a:t>so they push against each other</a:t>
            </a:r>
            <a:br>
              <a:rPr lang="en-US" dirty="0"/>
            </a:br>
            <a:r>
              <a:rPr lang="en-US" dirty="0"/>
              <a:t>and the </a:t>
            </a:r>
            <a:r>
              <a:rPr lang="en-US" b="1" dirty="0"/>
              <a:t>net effect could be </a:t>
            </a:r>
            <a:br>
              <a:rPr lang="en-US" b="1" dirty="0"/>
            </a:br>
            <a:r>
              <a:rPr lang="en-US" b="1" dirty="0"/>
              <a:t>negative or positive</a:t>
            </a:r>
          </a:p>
          <a:p>
            <a:r>
              <a:rPr lang="en-US" dirty="0"/>
              <a:t>When households are </a:t>
            </a:r>
            <a:r>
              <a:rPr lang="en-US" b="1" dirty="0"/>
              <a:t>borrowers</a:t>
            </a:r>
            <a:br>
              <a:rPr lang="en-US" dirty="0"/>
            </a:br>
            <a:r>
              <a:rPr lang="en-US" dirty="0"/>
              <a:t>the substitution and income </a:t>
            </a:r>
            <a:br>
              <a:rPr lang="en-US" dirty="0"/>
            </a:br>
            <a:r>
              <a:rPr lang="en-US" dirty="0"/>
              <a:t>effects are negative, then rising</a:t>
            </a:r>
            <a:br>
              <a:rPr lang="en-US" dirty="0"/>
            </a:br>
            <a:r>
              <a:rPr lang="en-US" dirty="0"/>
              <a:t>interest rate will </a:t>
            </a:r>
            <a:r>
              <a:rPr lang="en-US" b="1" dirty="0"/>
              <a:t>reduce</a:t>
            </a:r>
            <a:br>
              <a:rPr lang="en-US" b="1" dirty="0"/>
            </a:br>
            <a:r>
              <a:rPr lang="en-US" b="1" dirty="0"/>
              <a:t>consumption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Retirement Example</a:t>
                </a:r>
              </a:p>
              <a:p>
                <a:r>
                  <a:rPr lang="en-US" dirty="0"/>
                  <a:t>When households are </a:t>
                </a:r>
                <a:r>
                  <a:rPr lang="en-US" b="1" dirty="0"/>
                  <a:t>savers</a:t>
                </a:r>
                <a:r>
                  <a:rPr lang="en-US" dirty="0"/>
                  <a:t>, such</a:t>
                </a:r>
                <a:br>
                  <a:rPr lang="en-US" dirty="0"/>
                </a:br>
                <a:r>
                  <a:rPr lang="en-US" dirty="0"/>
                  <a:t>as saving for retirement, the </a:t>
                </a:r>
                <a:br>
                  <a:rPr lang="en-US" dirty="0"/>
                </a:br>
                <a:r>
                  <a:rPr lang="en-US" b="1" dirty="0"/>
                  <a:t>income effect is positive </a:t>
                </a:r>
              </a:p>
              <a:p>
                <a:r>
                  <a:rPr lang="en-US" dirty="0"/>
                  <a:t>Notice that the income effect is </a:t>
                </a:r>
                <a:br>
                  <a:rPr lang="en-US" dirty="0"/>
                </a:br>
                <a:r>
                  <a:rPr lang="en-US" b="1" dirty="0"/>
                  <a:t>stronger</a:t>
                </a:r>
                <a:r>
                  <a:rPr lang="en-US" dirty="0"/>
                  <a:t> than the substitution</a:t>
                </a:r>
                <a:br>
                  <a:rPr lang="en-US" dirty="0"/>
                </a:br>
                <a:r>
                  <a:rPr lang="en-US" dirty="0"/>
                  <a:t>effect,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increases as </a:t>
                </a:r>
                <a:br>
                  <a:rPr lang="en-US" dirty="0"/>
                </a:br>
                <a:r>
                  <a:rPr lang="en-US" dirty="0"/>
                  <a:t>seen in this example</a:t>
                </a:r>
              </a:p>
              <a:p>
                <a:r>
                  <a:rPr lang="en-US" dirty="0"/>
                  <a:t>When the substitution effect is</a:t>
                </a:r>
                <a:br>
                  <a:rPr lang="en-US" dirty="0"/>
                </a:br>
                <a:r>
                  <a:rPr lang="en-US" dirty="0"/>
                  <a:t>stronger,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increases, while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decreases as we saw in the</a:t>
                </a:r>
                <a:br>
                  <a:rPr lang="en-US" dirty="0"/>
                </a:br>
                <a:r>
                  <a:rPr lang="en-US" dirty="0"/>
                  <a:t>prior example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473613E-F76D-CACD-81EF-DD81BF55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1447800"/>
            <a:ext cx="5892800" cy="5410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54BDE7-4945-1BAC-D6E8-DB9FF9CA5189}"/>
              </a:ext>
            </a:extLst>
          </p:cNvPr>
          <p:cNvCxnSpPr/>
          <p:nvPr/>
        </p:nvCxnSpPr>
        <p:spPr>
          <a:xfrm>
            <a:off x="8817429" y="4680857"/>
            <a:ext cx="0" cy="165462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750447-375A-8590-E934-84AE85E2E78D}"/>
              </a:ext>
            </a:extLst>
          </p:cNvPr>
          <p:cNvCxnSpPr/>
          <p:nvPr/>
        </p:nvCxnSpPr>
        <p:spPr>
          <a:xfrm flipH="1">
            <a:off x="6758609" y="4585252"/>
            <a:ext cx="20275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3DEB2C-1A62-0AF1-D6BE-A222B48E6F85}"/>
              </a:ext>
            </a:extLst>
          </p:cNvPr>
          <p:cNvCxnSpPr/>
          <p:nvPr/>
        </p:nvCxnSpPr>
        <p:spPr>
          <a:xfrm flipH="1">
            <a:off x="6785113" y="3193774"/>
            <a:ext cx="2305878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1C9FD8-9020-46F6-7427-D332D0AA6CAD}"/>
              </a:ext>
            </a:extLst>
          </p:cNvPr>
          <p:cNvCxnSpPr/>
          <p:nvPr/>
        </p:nvCxnSpPr>
        <p:spPr>
          <a:xfrm>
            <a:off x="9227930" y="3220278"/>
            <a:ext cx="0" cy="311520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B6788-67C4-974D-8FF8-9EAE6AA015E0}"/>
                  </a:ext>
                </a:extLst>
              </p:cNvPr>
              <p:cNvSpPr txBox="1"/>
              <p:nvPr/>
            </p:nvSpPr>
            <p:spPr>
              <a:xfrm>
                <a:off x="6225209" y="300910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0B6788-67C4-974D-8FF8-9EAE6AA0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09" y="3009108"/>
                <a:ext cx="5334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16FFD-5914-3EC2-E63A-4EC3E79190B5}"/>
                  </a:ext>
                </a:extLst>
              </p:cNvPr>
              <p:cNvSpPr txBox="1"/>
              <p:nvPr/>
            </p:nvSpPr>
            <p:spPr>
              <a:xfrm>
                <a:off x="6225209" y="437725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216FFD-5914-3EC2-E63A-4EC3E7919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209" y="4377258"/>
                <a:ext cx="5334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39DE5-99B2-82DC-9489-F7FE54BB2D95}"/>
                  </a:ext>
                </a:extLst>
              </p:cNvPr>
              <p:cNvSpPr txBox="1"/>
              <p:nvPr/>
            </p:nvSpPr>
            <p:spPr>
              <a:xfrm>
                <a:off x="8550729" y="630820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C39DE5-99B2-82DC-9489-F7FE54B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0729" y="6308209"/>
                <a:ext cx="5334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B895D-6629-1944-E059-258E17755500}"/>
                  </a:ext>
                </a:extLst>
              </p:cNvPr>
              <p:cNvSpPr txBox="1"/>
              <p:nvPr/>
            </p:nvSpPr>
            <p:spPr>
              <a:xfrm>
                <a:off x="8969830" y="630820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B895D-6629-1944-E059-258E1775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830" y="6308209"/>
                <a:ext cx="5334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40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we account for risk aversion in the preferences, we can model utility through the “Constant Relative Risk Aversion” model or isoelastic utility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marginal utility of consumption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Using our first order conditions and add budget constraints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Solving (we’ll do this on the board)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70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it mean?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Consumption depends on current income, future income, interest rates, risk aversion, and the discount rate</a:t>
                </a:r>
              </a:p>
              <a:p>
                <a:r>
                  <a:rPr lang="en-US" dirty="0"/>
                  <a:t>The numerator is the present value of income</a:t>
                </a:r>
              </a:p>
              <a:p>
                <a:pPr lvl="1"/>
                <a:r>
                  <a:rPr lang="en-US" dirty="0"/>
                  <a:t>Consumption is proportion to the present value of income</a:t>
                </a:r>
              </a:p>
              <a:p>
                <a:r>
                  <a:rPr lang="en-US" dirty="0"/>
                  <a:t>The denominator includes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Household impatience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The relative price of period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The willingness to substitute consumption in period 1 for consumption in the period 2, </a:t>
                </a:r>
                <a:endParaRPr lang="bg-B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r="-844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722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1DD0-8B1B-5160-E7D9-7865D7142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A389B-9292-F325-D87A-0E69AC27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0B4DF-DBEC-505A-4FA1-06B9252DE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represents risk aversion and </a:t>
                </a:r>
              </a:p>
              <a:p>
                <a:pPr lvl="1"/>
                <a:r>
                  <a:rPr lang="en-US" dirty="0"/>
                  <a:t>It is the inverse of intertemporal elasticity of substitution (IES)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is the intertemporal elasticity of substitution</a:t>
                </a:r>
              </a:p>
              <a:p>
                <a:pPr lvl="1"/>
                <a:r>
                  <a:rPr lang="en-US" dirty="0"/>
                  <a:t>How much households are willing to trade off present and </a:t>
                </a:r>
                <a:r>
                  <a:rPr lang="en-US"/>
                  <a:t>future consumption</a:t>
                </a:r>
                <a:endParaRPr lang="en-US" dirty="0"/>
              </a:p>
              <a:p>
                <a:r>
                  <a:rPr lang="en-US" dirty="0"/>
                  <a:t>The IES shows us how households shift consumption from one period to another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the substitution effect domains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 substitution and income effects cancel each other out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 income effect dominates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0B4DF-DBEC-505A-4FA1-06B9252DE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904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8935-8206-028A-59CF-CD9BAF6C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Permanent Income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7C5F-2B7A-4871-F033-E7D25C1A5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1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looked at an alternative hypothesis to Keynes’s view of how households make consumption decisions</a:t>
                </a:r>
              </a:p>
              <a:p>
                <a:pPr lvl="1"/>
                <a:r>
                  <a:rPr lang="en-US" dirty="0"/>
                  <a:t>Keynes’s focus was on current income</a:t>
                </a:r>
              </a:p>
              <a:p>
                <a:pPr lvl="1"/>
                <a:r>
                  <a:rPr lang="en-US" dirty="0"/>
                  <a:t>We looked at total income over 2 time periods and consumption depends upon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are looking at consumption depending upon permanent income</a:t>
                </a:r>
              </a:p>
              <a:p>
                <a:pPr lvl="1"/>
                <a:r>
                  <a:rPr lang="en-US" dirty="0"/>
                  <a:t>Households weigh income and relevant prices over time</a:t>
                </a:r>
              </a:p>
              <a:p>
                <a:r>
                  <a:rPr lang="en-US" dirty="0"/>
                  <a:t>Permanent Income Hypothesis (Friedman, 1957)</a:t>
                </a:r>
              </a:p>
              <a:p>
                <a:pPr lvl="1"/>
                <a:r>
                  <a:rPr lang="en-US" dirty="0"/>
                  <a:t>Household consumption depends on average income an not any one period’s income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7F9-996A-C04B-D23D-BBEB7D6B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661D-5E15-0AA3-FA8A-E70688D2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6</a:t>
            </a:r>
          </a:p>
        </p:txBody>
      </p:sp>
    </p:spTree>
    <p:extLst>
      <p:ext uri="{BB962C8B-B14F-4D97-AF65-F5344CB8AC3E}">
        <p14:creationId xmlns:p14="http://schemas.microsoft.com/office/powerpoint/2010/main" val="2552411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a household’s consumption respond if it finds out that household income has increases?</a:t>
                </a:r>
              </a:p>
              <a:p>
                <a:pPr lvl="1"/>
                <a:r>
                  <a:rPr lang="en-US" dirty="0"/>
                  <a:t>Temporary vs Permanent</a:t>
                </a:r>
              </a:p>
              <a:p>
                <a:r>
                  <a:rPr lang="en-US" dirty="0"/>
                  <a:t>Temporary increase in income</a:t>
                </a:r>
              </a:p>
              <a:p>
                <a:pPr lvl="1"/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The marginal propensity to consume is less than 1</a:t>
                </a:r>
              </a:p>
              <a:p>
                <a:pPr lvl="1"/>
                <a:r>
                  <a:rPr lang="en-US" dirty="0"/>
                  <a:t>This is close to the conjecture from Keynes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21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Permanent increase in income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income increases as much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some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does consumption respond?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When a household perceives a </a:t>
                </a:r>
                <a:r>
                  <a:rPr lang="en-US" b="1" dirty="0"/>
                  <a:t>permanent increase </a:t>
                </a:r>
                <a:r>
                  <a:rPr lang="en-US" dirty="0"/>
                  <a:t>in income, it </a:t>
                </a:r>
                <a:r>
                  <a:rPr lang="en-US" b="1" dirty="0"/>
                  <a:t>increases consumption by the same amount </a:t>
                </a:r>
                <a:r>
                  <a:rPr lang="en-US" dirty="0"/>
                  <a:t>as the increase in their income.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49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53391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 permanent income hypothesis is correct, then</a:t>
                </a:r>
              </a:p>
              <a:p>
                <a:pPr lvl="1"/>
                <a:r>
                  <a:rPr lang="en-US" dirty="0"/>
                  <a:t>Households with temporarily low income </a:t>
                </a:r>
                <a:br>
                  <a:rPr lang="en-US" dirty="0"/>
                </a:br>
                <a:r>
                  <a:rPr lang="en-US" dirty="0"/>
                  <a:t>will have relatively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because their </a:t>
                </a:r>
                <a:br>
                  <a:rPr lang="en-US" dirty="0"/>
                </a:br>
                <a:r>
                  <a:rPr lang="en-US" dirty="0"/>
                  <a:t>permanent income is higher than their </a:t>
                </a:r>
                <a:br>
                  <a:rPr lang="en-US" dirty="0"/>
                </a:br>
                <a:r>
                  <a:rPr lang="en-US" dirty="0"/>
                  <a:t>current income</a:t>
                </a:r>
              </a:p>
              <a:p>
                <a:r>
                  <a:rPr lang="en-US" dirty="0"/>
                  <a:t>The cross-section figure shows a mix of </a:t>
                </a:r>
                <a:br>
                  <a:rPr lang="en-US" dirty="0"/>
                </a:br>
                <a:r>
                  <a:rPr lang="en-US" b="1" dirty="0"/>
                  <a:t>permanent</a:t>
                </a:r>
                <a:r>
                  <a:rPr lang="en-US" dirty="0"/>
                  <a:t> and </a:t>
                </a:r>
                <a:r>
                  <a:rPr lang="en-US" b="1" dirty="0"/>
                  <a:t>temporary</a:t>
                </a:r>
                <a:r>
                  <a:rPr lang="en-US" dirty="0"/>
                  <a:t> income</a:t>
                </a:r>
                <a:br>
                  <a:rPr lang="en-US" dirty="0"/>
                </a:br>
                <a:r>
                  <a:rPr lang="en-US" dirty="0"/>
                  <a:t>factors</a:t>
                </a:r>
              </a:p>
              <a:p>
                <a:pPr lvl="1"/>
                <a:r>
                  <a:rPr lang="en-US" dirty="0"/>
                  <a:t>High-income households with bad year</a:t>
                </a:r>
              </a:p>
              <a:p>
                <a:pPr lvl="1"/>
                <a:r>
                  <a:rPr lang="en-US" dirty="0"/>
                  <a:t>Permanently high-income households</a:t>
                </a:r>
              </a:p>
              <a:p>
                <a:pPr lvl="1"/>
                <a:r>
                  <a:rPr lang="en-US" dirty="0"/>
                  <a:t>Low-income households with good year</a:t>
                </a:r>
              </a:p>
              <a:p>
                <a:pPr lvl="1"/>
                <a:r>
                  <a:rPr lang="en-US" dirty="0"/>
                  <a:t>Permanently low-income households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5339105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FE47B-F410-AAA6-C7BE-D520762F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22" y="2293938"/>
            <a:ext cx="5076878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4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710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On average, households with higher total income are more likely to have better years and should have</a:t>
                </a:r>
                <a:br>
                  <a:rPr lang="en-US" dirty="0"/>
                </a:br>
                <a:r>
                  <a:rPr lang="en-US" dirty="0"/>
                  <a:t>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results in lower slope</a:t>
                </a:r>
              </a:p>
              <a:p>
                <a:r>
                  <a:rPr lang="en-US" dirty="0"/>
                  <a:t>Once we account for many people</a:t>
                </a:r>
                <a:br>
                  <a:rPr lang="en-US" dirty="0"/>
                </a:br>
                <a:r>
                  <a:rPr lang="en-US" dirty="0"/>
                  <a:t>over time, we should average out</a:t>
                </a:r>
                <a:br>
                  <a:rPr lang="en-US" dirty="0"/>
                </a:br>
                <a:r>
                  <a:rPr lang="en-US" dirty="0"/>
                  <a:t>good luck and bad luck (assuming</a:t>
                </a:r>
                <a:br>
                  <a:rPr lang="en-US" dirty="0"/>
                </a:br>
                <a:r>
                  <a:rPr lang="en-US" dirty="0"/>
                  <a:t>random noise is not confounded),</a:t>
                </a:r>
                <a:br>
                  <a:rPr lang="en-US" dirty="0"/>
                </a:br>
                <a:r>
                  <a:rPr lang="en-US" dirty="0"/>
                  <a:t>so average income is closer to </a:t>
                </a:r>
                <a:br>
                  <a:rPr lang="en-US" dirty="0"/>
                </a:br>
                <a:r>
                  <a:rPr lang="en-US" dirty="0"/>
                  <a:t>permanent income</a:t>
                </a:r>
              </a:p>
              <a:p>
                <a:r>
                  <a:rPr lang="en-US" dirty="0"/>
                  <a:t>The permanent income hypothesis tells</a:t>
                </a:r>
                <a:br>
                  <a:rPr lang="en-US" dirty="0"/>
                </a:br>
                <a:r>
                  <a:rPr lang="en-US" dirty="0"/>
                  <a:t>us that elasticity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</a:t>
                </a:r>
                <a:br>
                  <a:rPr lang="en-US" dirty="0"/>
                </a:br>
                <a:r>
                  <a:rPr lang="en-US" dirty="0"/>
                  <a:t>what we see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71078"/>
              </a:xfrm>
              <a:blipFill>
                <a:blip r:embed="rId2"/>
                <a:stretch>
                  <a:fillRect l="-1086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99878D2-15D3-7709-3495-D50EEB0FF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48" y="2245489"/>
            <a:ext cx="4985552" cy="45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7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F760-3FC3-1CF0-4214-FD704286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A2DA5-193D-F9C6-4421-FB01B52FF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93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does consumption respond to taxes?</a:t>
                </a:r>
              </a:p>
              <a:p>
                <a:r>
                  <a:rPr lang="en-US" dirty="0"/>
                  <a:t>We’ll assume</a:t>
                </a:r>
              </a:p>
              <a:p>
                <a:pPr lvl="1"/>
                <a:r>
                  <a:rPr lang="en-US" dirty="0"/>
                  <a:t>Government want to make purchases of goods and services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periods 1 and 2</a:t>
                </a:r>
              </a:p>
              <a:p>
                <a:pPr lvl="1"/>
                <a:r>
                  <a:rPr lang="en-US" dirty="0"/>
                  <a:t>To pay for the spending, the government collects taxes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households in periods 1 and 2</a:t>
                </a:r>
              </a:p>
              <a:p>
                <a:pPr lvl="1"/>
                <a:r>
                  <a:rPr lang="en-US" dirty="0"/>
                  <a:t>It can save and borrow at 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but it must pay its debt</a:t>
                </a:r>
              </a:p>
              <a:p>
                <a:r>
                  <a:rPr lang="en-US" dirty="0"/>
                  <a:t>Government 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 government saves;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government borrows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  <a:blipFill>
                <a:blip r:embed="rId2"/>
                <a:stretch>
                  <a:fillRect l="-1086" t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015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Government Budget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present value </a:t>
                </a:r>
                <a:r>
                  <a:rPr lang="en-US" dirty="0"/>
                  <a:t>of the </a:t>
                </a:r>
                <a:r>
                  <a:rPr lang="en-US" b="1" dirty="0"/>
                  <a:t>government budget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present value </a:t>
                </a:r>
                <a:r>
                  <a:rPr lang="en-US" dirty="0"/>
                  <a:t>of </a:t>
                </a:r>
                <a:r>
                  <a:rPr lang="en-US" b="1" dirty="0"/>
                  <a:t>government spending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The household has to pay taxes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new household budget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government spending: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24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It means that </a:t>
                </a:r>
                <a:r>
                  <a:rPr lang="en-US" b="1" dirty="0"/>
                  <a:t>present value of consumption </a:t>
                </a:r>
                <a:r>
                  <a:rPr lang="en-US" dirty="0"/>
                  <a:t>equals the </a:t>
                </a:r>
                <a:r>
                  <a:rPr lang="en-US" b="1" dirty="0"/>
                  <a:t>present value of income minus the present value of government spending</a:t>
                </a:r>
              </a:p>
              <a:p>
                <a:r>
                  <a:rPr lang="en-US" dirty="0"/>
                  <a:t>Ricardian Equivalence</a:t>
                </a:r>
              </a:p>
              <a:p>
                <a:pPr lvl="1"/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not in the household budget constraint</a:t>
                </a:r>
              </a:p>
              <a:p>
                <a:pPr lvl="1"/>
                <a:r>
                  <a:rPr lang="en-US" dirty="0"/>
                  <a:t>For the household view, the amount of taxes and government spending are equivalent</a:t>
                </a:r>
              </a:p>
              <a:p>
                <a:r>
                  <a:rPr lang="en-US" dirty="0"/>
                  <a:t>If the government announces </a:t>
                </a:r>
                <a:r>
                  <a:rPr lang="en-US" b="1" dirty="0"/>
                  <a:t>lower taxes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but </a:t>
                </a:r>
                <a:r>
                  <a:rPr lang="en-US" b="1" dirty="0"/>
                  <a:t>leave spending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/>
                  <a:t> unchanged</a:t>
                </a:r>
              </a:p>
              <a:p>
                <a:pPr lvl="1"/>
                <a:r>
                  <a:rPr lang="en-US" dirty="0"/>
                  <a:t>Then households will respond by reacting to higher taxes in period 2 and </a:t>
                </a:r>
                <a:r>
                  <a:rPr lang="en-US" b="1" dirty="0"/>
                  <a:t>save in period 1 to pay for higher taxes in period 2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Household </a:t>
                </a:r>
                <a:r>
                  <a:rPr lang="en-US" b="1" dirty="0"/>
                  <a:t>do not consumption more in period 1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but save all of the extra income from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pay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498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68F5-FCEA-2767-83A6-A78D6F009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There are several assumptions with the Ricardian Equivalence</a:t>
            </a:r>
          </a:p>
          <a:p>
            <a:pPr lvl="1"/>
            <a:r>
              <a:rPr lang="en-US" dirty="0"/>
              <a:t>People need to be rational and understand the government budget</a:t>
            </a:r>
          </a:p>
          <a:p>
            <a:pPr lvl="1"/>
            <a:r>
              <a:rPr lang="en-US" dirty="0"/>
              <a:t>Change in taxes cannot change their expectations of future government spending</a:t>
            </a:r>
          </a:p>
          <a:p>
            <a:pPr lvl="1"/>
            <a:r>
              <a:rPr lang="en-US" dirty="0"/>
              <a:t>Everyone, including the government, borrows, save, and lends at the same interest rate</a:t>
            </a:r>
          </a:p>
          <a:p>
            <a:pPr lvl="1"/>
            <a:r>
              <a:rPr lang="en-US" dirty="0"/>
              <a:t>Taxes are charged in a lump sum</a:t>
            </a:r>
          </a:p>
          <a:p>
            <a:pPr lvl="1"/>
            <a:r>
              <a:rPr lang="en-US" dirty="0"/>
              <a:t>Closed economy as opposed to an open economy</a:t>
            </a:r>
          </a:p>
          <a:p>
            <a:pPr lvl="1"/>
            <a:r>
              <a:rPr lang="en-US" dirty="0"/>
              <a:t>No uncertainty</a:t>
            </a:r>
          </a:p>
          <a:p>
            <a:r>
              <a:rPr lang="en-US" dirty="0"/>
              <a:t>Loosening these assumption will lead to the Ricardian Equivalence not holding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66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F3B1-FBC9-8839-2A01-2E02A11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932-AD39-1BE1-B989-FF55A5335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6C3B-B4E8-CFF6-F184-EAC02D6E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EFE1-8FE2-4BBF-3A22-EE377499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cover microeconomic foundations of consumption</a:t>
            </a:r>
          </a:p>
          <a:p>
            <a:r>
              <a:rPr lang="en-US" dirty="0"/>
              <a:t>Consumption</a:t>
            </a:r>
          </a:p>
          <a:p>
            <a:pPr lvl="1"/>
            <a:r>
              <a:rPr lang="en-US" dirty="0"/>
              <a:t>Consumption, marginal consumption, and a Keynesian view on consumption</a:t>
            </a:r>
          </a:p>
          <a:p>
            <a:r>
              <a:rPr lang="en-US" dirty="0"/>
              <a:t>Two-Period Model of Consumption</a:t>
            </a:r>
          </a:p>
          <a:p>
            <a:pPr lvl="1"/>
            <a:r>
              <a:rPr lang="en-US" dirty="0"/>
              <a:t>The Effect of Interest Rates</a:t>
            </a:r>
          </a:p>
          <a:p>
            <a:pPr lvl="1"/>
            <a:r>
              <a:rPr lang="en-US" dirty="0"/>
              <a:t>The Permanent Income Hypothesis</a:t>
            </a:r>
          </a:p>
          <a:p>
            <a:pPr lvl="1"/>
            <a:r>
              <a:rPr lang="en-US" dirty="0"/>
              <a:t>Taxes and Ricardian Equivalence</a:t>
            </a:r>
          </a:p>
          <a:p>
            <a:pPr lvl="1"/>
            <a:r>
              <a:rPr lang="en-US" dirty="0"/>
              <a:t>Precautionary Savings</a:t>
            </a:r>
          </a:p>
          <a:p>
            <a:r>
              <a:rPr lang="en-US" dirty="0"/>
              <a:t>Extension to Many Periods</a:t>
            </a:r>
          </a:p>
          <a:p>
            <a:r>
              <a:rPr lang="en-US" dirty="0"/>
              <a:t>Behavioral Theories on Consumption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5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7FE1-E1F0-56B3-633D-82C831025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the assumption of no uncertainty no longer holds?</a:t>
            </a:r>
          </a:p>
          <a:p>
            <a:pPr lvl="1"/>
            <a:r>
              <a:rPr lang="en-US" dirty="0"/>
              <a:t>We are no longer certain about our income in the next period</a:t>
            </a:r>
          </a:p>
          <a:p>
            <a:r>
              <a:rPr lang="en-US" b="1" dirty="0"/>
              <a:t>Precautionary Savings</a:t>
            </a:r>
          </a:p>
          <a:p>
            <a:pPr lvl="1"/>
            <a:r>
              <a:rPr lang="en-US" dirty="0"/>
              <a:t>Is the savings-increasing effect of future uncertainty on consumption behavior</a:t>
            </a:r>
          </a:p>
          <a:p>
            <a:pPr lvl="1"/>
            <a:r>
              <a:rPr lang="en-US" b="1" dirty="0"/>
              <a:t>Introducing uncertainty increases the expected period-2 marginal utility and makes saving in period 1 more attractive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48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compare two households</a:t>
                </a:r>
              </a:p>
              <a:p>
                <a:r>
                  <a:rPr lang="en-US" dirty="0"/>
                  <a:t>Household A: complete certainty of incomes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periods 1 and 2</a:t>
                </a:r>
              </a:p>
              <a:p>
                <a:r>
                  <a:rPr lang="en-US" dirty="0"/>
                  <a:t>Household B: there is uncertainty in income in period 2</a:t>
                </a:r>
              </a:p>
              <a:p>
                <a:pPr lvl="1"/>
                <a:r>
                  <a:rPr lang="en-US" b="0" dirty="0"/>
                  <a:t>Period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known</a:t>
                </a:r>
              </a:p>
              <a:p>
                <a:pPr lvl="1"/>
                <a:r>
                  <a:rPr lang="en-US" dirty="0"/>
                  <a:t>Period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uncertain where income in period 2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with a 50% probability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with a 50% probability</a:t>
                </a:r>
              </a:p>
              <a:p>
                <a:r>
                  <a:rPr lang="en-US" dirty="0"/>
                  <a:t>On average, the two household make the same, but does that mean consumption will be the same?</a:t>
                </a:r>
              </a:p>
              <a:p>
                <a:pPr lvl="1"/>
                <a:r>
                  <a:rPr lang="en-US" b="1" dirty="0"/>
                  <a:t>The answer is no</a:t>
                </a:r>
                <a:r>
                  <a:rPr lang="en-US" dirty="0"/>
                  <a:t> since they have two different level of maximum utility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001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already solved utility maximization for household A</a:t>
                </a:r>
              </a:p>
              <a:p>
                <a:r>
                  <a:rPr lang="en-US" dirty="0"/>
                  <a:t>What is the utility maximization for household B?</a:t>
                </a:r>
              </a:p>
              <a:p>
                <a:r>
                  <a:rPr lang="en-US" dirty="0"/>
                  <a:t>There are two possible outcomes: High income or low income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household will solve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+.5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378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97629" cy="4351338"/>
              </a:xfrm>
            </p:spPr>
            <p:txBody>
              <a:bodyPr/>
              <a:lstStyle/>
              <a:p>
                <a:r>
                  <a:rPr lang="en-US" dirty="0"/>
                  <a:t>Find the first-order conditions (FOC)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+.5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What does it mean</a:t>
                </a:r>
              </a:p>
              <a:p>
                <a:pPr lvl="1"/>
                <a:r>
                  <a:rPr lang="en-US" dirty="0"/>
                  <a:t>Facing uncertainty, the household does not know what its marginal utility of consumption in period 2 is going to be</a:t>
                </a:r>
              </a:p>
              <a:p>
                <a:pPr lvl="1"/>
                <a:r>
                  <a:rPr lang="en-US" b="1" dirty="0"/>
                  <a:t>Therefore, it chooses savings on the basis of the expected marginal utility of period 2 consumption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97629" cy="4351338"/>
              </a:xfrm>
              <a:blipFill>
                <a:blip r:embed="rId2"/>
                <a:stretch>
                  <a:fillRect l="-922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702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 uncertainty, the household will </a:t>
                </a:r>
                <a:br>
                  <a:rPr lang="en-US" dirty="0"/>
                </a:br>
                <a:r>
                  <a:rPr lang="en-US" dirty="0"/>
                  <a:t>consume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with a marginal </a:t>
                </a:r>
                <a:br>
                  <a:rPr lang="en-US" dirty="0"/>
                </a:br>
                <a:r>
                  <a:rPr lang="en-US" dirty="0"/>
                  <a:t>utility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Introducing uncertainty means that</a:t>
                </a:r>
                <a:br>
                  <a:rPr lang="en-US" dirty="0"/>
                </a:br>
                <a:r>
                  <a:rPr lang="en-US" dirty="0"/>
                  <a:t>a household will consume either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convex (meaning</a:t>
                </a:r>
                <a:br>
                  <a:rPr lang="en-US" dirty="0"/>
                </a:br>
                <a:r>
                  <a:rPr lang="en-US" dirty="0"/>
                  <a:t>its first derivative is negative and</a:t>
                </a:r>
                <a:br>
                  <a:rPr lang="en-US" dirty="0"/>
                </a:br>
                <a:r>
                  <a:rPr lang="en-US" dirty="0"/>
                  <a:t>its second derivative is positive),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The Point: Introducing uncertainty </a:t>
                </a:r>
                <a:br>
                  <a:rPr lang="en-US" b="1" dirty="0"/>
                </a:br>
                <a:r>
                  <a:rPr lang="en-US" b="1" dirty="0"/>
                  <a:t>incentivizes savings or</a:t>
                </a:r>
                <a:br>
                  <a:rPr lang="en-US" b="1" dirty="0"/>
                </a:br>
                <a:r>
                  <a:rPr lang="en-US" b="1" dirty="0"/>
                  <a:t>precautionary savings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  <a:blipFill>
                <a:blip r:embed="rId2"/>
                <a:stretch>
                  <a:fillRect l="-922" t="-277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4D9469-00F1-897B-D865-75684C0B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5" y="2251653"/>
            <a:ext cx="5961155" cy="46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4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should we believe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convex?</a:t>
                </a:r>
              </a:p>
              <a:p>
                <a:r>
                  <a:rPr lang="en-US" dirty="0"/>
                  <a:t>Precautionary savings are an </a:t>
                </a:r>
                <a:br>
                  <a:rPr lang="en-US" dirty="0"/>
                </a:br>
                <a:r>
                  <a:rPr lang="en-US" dirty="0"/>
                  <a:t>important empirical phenomenon</a:t>
                </a:r>
              </a:p>
              <a:p>
                <a:r>
                  <a:rPr lang="en-US" dirty="0"/>
                  <a:t>If people are risk averse then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will be convex so it can</a:t>
                </a:r>
                <a:br>
                  <a:rPr lang="en-US" dirty="0"/>
                </a:br>
                <a:r>
                  <a:rPr lang="en-US" dirty="0"/>
                  <a:t>model this preference</a:t>
                </a:r>
              </a:p>
              <a:p>
                <a:r>
                  <a:rPr lang="en-US" dirty="0"/>
                  <a:t>Constant Relative Risk Aversion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Part of consumption smoothing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  <a:blipFill>
                <a:blip r:embed="rId2"/>
                <a:stretch>
                  <a:fillRect l="-80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4D9469-00F1-897B-D865-75684C0B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5" y="2251653"/>
            <a:ext cx="5961155" cy="46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B701-C69F-2AF1-4902-154ED502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Extended to Many Periods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CB171-3595-C6F0-9210-33DB3B49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2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20227" cy="4351338"/>
              </a:xfrm>
            </p:spPr>
            <p:txBody>
              <a:bodyPr/>
              <a:lstStyle/>
              <a:p>
                <a:r>
                  <a:rPr lang="en-US" dirty="0"/>
                  <a:t>The two-period model is very useful, but we’ll extend consumption to many time periods</a:t>
                </a:r>
              </a:p>
              <a:p>
                <a:pPr lvl="1"/>
                <a:r>
                  <a:rPr lang="en-US" dirty="0"/>
                  <a:t>It turns out that the model is very close to the 2-period model</a:t>
                </a:r>
              </a:p>
              <a:p>
                <a:r>
                  <a:rPr lang="en-US" dirty="0"/>
                  <a:t>Household preferences for consumption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Consumption in future periods affect utility, but discounted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Future period matter less and less the further away they are to the present</a:t>
                </a:r>
              </a:p>
              <a:p>
                <a:r>
                  <a:rPr lang="en-US" dirty="0"/>
                  <a:t>We’ll have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People don’t live forever, but they may leave their money to their children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20227" cy="4351338"/>
              </a:xfrm>
              <a:blipFill>
                <a:blip r:embed="rId2"/>
                <a:stretch>
                  <a:fillRect l="-94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63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Household budget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where household save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Household face infinite number of constraints </a:t>
                </a:r>
                <a:r>
                  <a:rPr lang="en-US" b="1" dirty="0"/>
                  <a:t>by linking the savings in two consecutive periods</a:t>
                </a:r>
              </a:p>
              <a:p>
                <a:r>
                  <a:rPr lang="en-US" dirty="0"/>
                  <a:t>Maximization problem with infinite number of constraints</a:t>
                </a:r>
              </a:p>
              <a:p>
                <a:pPr lvl="1"/>
                <a:r>
                  <a:rPr lang="en-US" dirty="0"/>
                  <a:t>Let’s look at period-0 and period-1 constraints with initial endowment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Generalizing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946" t="-2015" b="-9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278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Rearranging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the present value of consumption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the present value of income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:r>
                  <a:rPr lang="en-US" b="1" dirty="0"/>
                  <a:t>the present value of saving at the final period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</a:t>
                </a:r>
                <a:r>
                  <a:rPr lang="en-US" b="1" dirty="0"/>
                  <a:t>initial endowment </a:t>
                </a:r>
                <a:r>
                  <a:rPr lang="en-US" dirty="0"/>
                  <a:t>(born with):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A household may decide to end in saving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or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we assume a household pays back all debt in the final period</a:t>
                </a:r>
              </a:p>
              <a:p>
                <a:pPr lvl="1"/>
                <a:r>
                  <a:rPr lang="en-US" dirty="0"/>
                  <a:t>And no-Ponzi condition is allowed (debts don’t grow to infinity)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946" t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55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6D29-4706-5A67-7C0C-2F1857DC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Keynesian View of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B4881-6BDF-5750-BBD9-D2ACAE37A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9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Putting it all together: a household maximization problem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First-order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Euler’s Equation: it describes the tradeoff for consuming in any two consecutive periods similar to our 2-period model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827" t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9912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8602-035F-01F5-5C9C-A953E9F2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Theories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D146-A218-08E5-78E2-E93E4E7C0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7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2088-9039-92E7-913E-329B6A4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075C-0CE7-DAB1-0D48-D0F6ACA2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step away from the rational assumption for a minute</a:t>
            </a:r>
          </a:p>
          <a:p>
            <a:pPr lvl="1"/>
            <a:r>
              <a:rPr lang="en-US" dirty="0"/>
              <a:t>People behave both rationally and irrationally</a:t>
            </a:r>
          </a:p>
          <a:p>
            <a:r>
              <a:rPr lang="en-US" dirty="0"/>
              <a:t>Saving for 401(k)</a:t>
            </a:r>
          </a:p>
          <a:p>
            <a:pPr lvl="1"/>
            <a:r>
              <a:rPr lang="en-US" dirty="0"/>
              <a:t>There is a large nudge effect for people having to opt out instead of opt in</a:t>
            </a:r>
          </a:p>
          <a:p>
            <a:r>
              <a:rPr lang="en-US" dirty="0"/>
              <a:t>Not-quite rational consumption behavior</a:t>
            </a:r>
          </a:p>
          <a:p>
            <a:pPr lvl="1"/>
            <a:r>
              <a:rPr lang="en-US" dirty="0"/>
              <a:t>People may not pay attention to all relevant factors all of the time, such as interest rates</a:t>
            </a:r>
          </a:p>
          <a:p>
            <a:pPr lvl="1"/>
            <a:r>
              <a:rPr lang="en-US" dirty="0"/>
              <a:t>They like to use rules of thumb or ”works sort-of okay”</a:t>
            </a:r>
          </a:p>
          <a:p>
            <a:r>
              <a:rPr lang="en-US" dirty="0"/>
              <a:t>Poor self control vs addiction</a:t>
            </a:r>
          </a:p>
          <a:p>
            <a:pPr lvl="1"/>
            <a:r>
              <a:rPr lang="en-US" dirty="0"/>
              <a:t>Some people may have low self control and buy whatever they want and not save and we model this with discount rates</a:t>
            </a:r>
          </a:p>
          <a:p>
            <a:pPr lvl="1"/>
            <a:r>
              <a:rPr lang="en-US" dirty="0"/>
              <a:t>Addiction can occur with consumption of certain goods that overrides rationality</a:t>
            </a:r>
          </a:p>
          <a:p>
            <a:r>
              <a:rPr lang="en-US" dirty="0"/>
              <a:t>We won’t venture into behavioral economics but it is still interesting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35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F4A-59EC-174D-6684-DD24E057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 and Leisure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E9B5-5060-9764-AC7D-E31F7845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7</a:t>
            </a:r>
          </a:p>
        </p:txBody>
      </p:sp>
    </p:spTree>
    <p:extLst>
      <p:ext uri="{BB962C8B-B14F-4D97-AF65-F5344CB8AC3E}">
        <p14:creationId xmlns:p14="http://schemas.microsoft.com/office/powerpoint/2010/main" val="3317354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F61E-ACDA-D4BA-8CB6-09F64DB7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2DBA-4D48-7417-37B8-5945AE82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  <a:p>
            <a:r>
              <a:rPr lang="en-US" dirty="0"/>
              <a:t>A Static Model of the Labor Market – Labor Supply Decision</a:t>
            </a:r>
          </a:p>
          <a:p>
            <a:pPr lvl="1"/>
            <a:r>
              <a:rPr lang="en-US" dirty="0"/>
              <a:t>The Effect of a Wage Change</a:t>
            </a:r>
          </a:p>
          <a:p>
            <a:pPr lvl="1"/>
            <a:r>
              <a:rPr lang="en-US" dirty="0"/>
              <a:t>Adding Taxes and Transfers</a:t>
            </a:r>
          </a:p>
          <a:p>
            <a:pPr lvl="1"/>
            <a:r>
              <a:rPr lang="en-US" dirty="0"/>
              <a:t>Some Evidence on Labor and Leisure Decisions</a:t>
            </a:r>
          </a:p>
          <a:p>
            <a:r>
              <a:rPr lang="en-US" dirty="0"/>
              <a:t>A Dynamic Model</a:t>
            </a:r>
          </a:p>
          <a:p>
            <a:r>
              <a:rPr lang="en-US" dirty="0"/>
              <a:t>Equilibrium in the Labor Market</a:t>
            </a:r>
          </a:p>
          <a:p>
            <a:r>
              <a:rPr lang="en-US" dirty="0"/>
              <a:t>Adding Friction to the Labor Market</a:t>
            </a:r>
          </a:p>
        </p:txBody>
      </p:sp>
    </p:spTree>
    <p:extLst>
      <p:ext uri="{BB962C8B-B14F-4D97-AF65-F5344CB8AC3E}">
        <p14:creationId xmlns:p14="http://schemas.microsoft.com/office/powerpoint/2010/main" val="4279160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07F-D86A-9A60-1238-713311F5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FADB-6D52-7543-118E-E40FB561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47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97E1-866C-7818-39F7-93F7325B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BCDDA-F301-3572-2492-9B3FD9B0F9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:r>
                  <a:rPr lang="en-US" dirty="0"/>
                  <a:t>The Current Population Survey is a monthly household survey of about 60,000 households on labor market activity and relevant economic questions</a:t>
                </a:r>
              </a:p>
              <a:p>
                <a:pPr lvl="1"/>
                <a:r>
                  <a:rPr lang="en-US" b="1" dirty="0"/>
                  <a:t>Employed</a:t>
                </a:r>
                <a:r>
                  <a:rPr lang="en-US" dirty="0"/>
                  <a:t>: If they work (payroll or self-employed)</a:t>
                </a:r>
              </a:p>
              <a:p>
                <a:pPr lvl="1"/>
                <a:r>
                  <a:rPr lang="en-US" b="1" dirty="0"/>
                  <a:t>Unemployed</a:t>
                </a:r>
                <a:r>
                  <a:rPr lang="en-US" dirty="0"/>
                  <a:t>: If they are actively searching for work or on temporary layoff</a:t>
                </a:r>
              </a:p>
              <a:p>
                <a:pPr lvl="1"/>
                <a:r>
                  <a:rPr lang="en-US" b="1" dirty="0"/>
                  <a:t>Not in the Labor Force</a:t>
                </a:r>
                <a:r>
                  <a:rPr lang="en-US" dirty="0"/>
                  <a:t>: Not searching for a job for reasons such as school, retirement, disability, or 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𝐿𝑎𝑏𝑜𝑟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𝑈𝑛𝑒𝑚𝑝𝑙𝑜𝑦𝑒𝑑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𝑃𝑎𝑟𝑡𝑖𝑐𝑖𝑝𝑎𝑡𝑖𝑜𝑛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𝐿𝑎𝑏𝑜𝑟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𝐸𝑚𝑝𝑙𝑜𝑦𝑒𝑑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𝑈𝑛𝑒𝑚𝑝𝑙𝑜𝑦𝑚𝑒𝑛𝑡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𝑈𝑛𝑒𝑚𝑝𝑙𝑜𝑦𝑒𝑑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𝐿𝑎𝑏𝑜𝑟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BCDDA-F301-3572-2492-9B3FD9B0F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841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6F8A-4E40-8307-A024-9040D06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Labor Market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B1112-9E68-3681-D69C-4BD4FEC11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3B6BA-867A-18F6-C95A-23A935CE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60" y="1690688"/>
            <a:ext cx="5912240" cy="5027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7D6EB-DD96-9C40-E159-CA7C10B1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" y="1645514"/>
            <a:ext cx="6192891" cy="52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72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D53-71CF-BA87-2661-0DB3FD63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A605-9C42-8EB9-9329-46D19E54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Across Employment Status</a:t>
            </a:r>
          </a:p>
          <a:p>
            <a:pPr lvl="1"/>
            <a:r>
              <a:rPr lang="en-US" dirty="0"/>
              <a:t>Stocks give us a snap shot of employment status </a:t>
            </a:r>
          </a:p>
          <a:p>
            <a:pPr lvl="1"/>
            <a:r>
              <a:rPr lang="en-US" dirty="0"/>
              <a:t>The CPS can track how people flow or shift in the labor market between 2 periods</a:t>
            </a:r>
          </a:p>
          <a:p>
            <a:pPr lvl="1"/>
            <a:r>
              <a:rPr lang="en-US" dirty="0"/>
              <a:t>People may flow between employment to unemployment or visa versa</a:t>
            </a:r>
          </a:p>
          <a:p>
            <a:pPr lvl="1"/>
            <a:r>
              <a:rPr lang="en-US" dirty="0"/>
              <a:t>People may flow into the labor force or out of the labor force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AAF80-9758-4ED3-C96E-0B2D3F730A6B}"/>
              </a:ext>
            </a:extLst>
          </p:cNvPr>
          <p:cNvSpPr/>
          <p:nvPr/>
        </p:nvSpPr>
        <p:spPr>
          <a:xfrm>
            <a:off x="1448656" y="4428162"/>
            <a:ext cx="2958957" cy="1160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Employed </a:t>
            </a:r>
            <a:br>
              <a:rPr lang="en-US" dirty="0"/>
            </a:br>
            <a:r>
              <a:rPr lang="en-US" dirty="0"/>
              <a:t>157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D0088-FF84-58B2-3106-49D4C193D6BD}"/>
              </a:ext>
            </a:extLst>
          </p:cNvPr>
          <p:cNvSpPr/>
          <p:nvPr/>
        </p:nvSpPr>
        <p:spPr>
          <a:xfrm>
            <a:off x="6575461" y="4428162"/>
            <a:ext cx="3195263" cy="11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Unemployed</a:t>
            </a:r>
            <a:br>
              <a:rPr lang="en-US" dirty="0"/>
            </a:br>
            <a:r>
              <a:rPr lang="en-US" dirty="0"/>
              <a:t>5.8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F199-74AA-F0FA-54FF-3199BF1BA8F9}"/>
              </a:ext>
            </a:extLst>
          </p:cNvPr>
          <p:cNvSpPr/>
          <p:nvPr/>
        </p:nvSpPr>
        <p:spPr>
          <a:xfrm>
            <a:off x="3933291" y="5638667"/>
            <a:ext cx="3195263" cy="11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the Labor Force</a:t>
            </a:r>
            <a:br>
              <a:rPr lang="en-US" dirty="0"/>
            </a:br>
            <a:r>
              <a:rPr lang="en-US" dirty="0"/>
              <a:t>96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3E3D0-8322-B960-2B48-075C0C3BDF7F}"/>
              </a:ext>
            </a:extLst>
          </p:cNvPr>
          <p:cNvCxnSpPr>
            <a:cxnSpLocks/>
          </p:cNvCxnSpPr>
          <p:nvPr/>
        </p:nvCxnSpPr>
        <p:spPr>
          <a:xfrm>
            <a:off x="2756452" y="5732793"/>
            <a:ext cx="911422" cy="44417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9D2D56-4CA8-949C-00D2-C15D6955DDE0}"/>
              </a:ext>
            </a:extLst>
          </p:cNvPr>
          <p:cNvCxnSpPr>
            <a:cxnSpLocks/>
          </p:cNvCxnSpPr>
          <p:nvPr/>
        </p:nvCxnSpPr>
        <p:spPr>
          <a:xfrm flipV="1">
            <a:off x="7393971" y="5667536"/>
            <a:ext cx="1043924" cy="82533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4868A0-B0C2-0F32-BA84-DE8566F4DDFC}"/>
              </a:ext>
            </a:extLst>
          </p:cNvPr>
          <p:cNvCxnSpPr>
            <a:cxnSpLocks/>
          </p:cNvCxnSpPr>
          <p:nvPr/>
        </p:nvCxnSpPr>
        <p:spPr>
          <a:xfrm flipH="1">
            <a:off x="7705023" y="5885193"/>
            <a:ext cx="1030094" cy="8124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31174F-6CD6-5C8C-D03E-E6434828D555}"/>
              </a:ext>
            </a:extLst>
          </p:cNvPr>
          <p:cNvCxnSpPr>
            <a:cxnSpLocks/>
          </p:cNvCxnSpPr>
          <p:nvPr/>
        </p:nvCxnSpPr>
        <p:spPr>
          <a:xfrm flipH="1" flipV="1">
            <a:off x="2186607" y="5732793"/>
            <a:ext cx="1481267" cy="7600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8A58EB-A6ED-5D50-3437-0FFCFAA3EBCA}"/>
              </a:ext>
            </a:extLst>
          </p:cNvPr>
          <p:cNvSpPr txBox="1"/>
          <p:nvPr/>
        </p:nvSpPr>
        <p:spPr>
          <a:xfrm>
            <a:off x="1921566" y="6080205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E135F-ADB0-B844-4AB2-76549D7FE866}"/>
              </a:ext>
            </a:extLst>
          </p:cNvPr>
          <p:cNvSpPr txBox="1"/>
          <p:nvPr/>
        </p:nvSpPr>
        <p:spPr>
          <a:xfrm>
            <a:off x="3247015" y="5638667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ED1D4-88FC-AAC5-3F9B-3142D7417CB5}"/>
              </a:ext>
            </a:extLst>
          </p:cNvPr>
          <p:cNvSpPr txBox="1"/>
          <p:nvPr/>
        </p:nvSpPr>
        <p:spPr>
          <a:xfrm>
            <a:off x="7346463" y="5780051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E36E04-2412-4C9E-FA07-A6E0C904317B}"/>
              </a:ext>
            </a:extLst>
          </p:cNvPr>
          <p:cNvSpPr txBox="1"/>
          <p:nvPr/>
        </p:nvSpPr>
        <p:spPr>
          <a:xfrm>
            <a:off x="8311336" y="6268192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2BBCF-F0E9-3FE4-1AC7-F6E9FF05DEB8}"/>
              </a:ext>
            </a:extLst>
          </p:cNvPr>
          <p:cNvSpPr txBox="1"/>
          <p:nvPr/>
        </p:nvSpPr>
        <p:spPr>
          <a:xfrm>
            <a:off x="9770724" y="6080205"/>
            <a:ext cx="218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10/2018 CPS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F9A8D6-84D7-4CF0-60EF-7BBD15A0EB9C}"/>
              </a:ext>
            </a:extLst>
          </p:cNvPr>
          <p:cNvCxnSpPr>
            <a:cxnSpLocks/>
          </p:cNvCxnSpPr>
          <p:nvPr/>
        </p:nvCxnSpPr>
        <p:spPr>
          <a:xfrm flipH="1">
            <a:off x="4623371" y="5191158"/>
            <a:ext cx="160879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582E3-9347-9EB8-E26F-3F1A2B97FA92}"/>
              </a:ext>
            </a:extLst>
          </p:cNvPr>
          <p:cNvCxnSpPr>
            <a:cxnSpLocks/>
          </p:cNvCxnSpPr>
          <p:nvPr/>
        </p:nvCxnSpPr>
        <p:spPr>
          <a:xfrm>
            <a:off x="4623371" y="4686013"/>
            <a:ext cx="1616467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B2A2B-CCFB-4539-57ED-851D1ED8E08C}"/>
              </a:ext>
            </a:extLst>
          </p:cNvPr>
          <p:cNvSpPr txBox="1"/>
          <p:nvPr/>
        </p:nvSpPr>
        <p:spPr>
          <a:xfrm>
            <a:off x="5143035" y="4248775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C903A-EAE6-EAA4-83A4-D0CC2E328F5A}"/>
              </a:ext>
            </a:extLst>
          </p:cNvPr>
          <p:cNvSpPr txBox="1"/>
          <p:nvPr/>
        </p:nvSpPr>
        <p:spPr>
          <a:xfrm>
            <a:off x="5143035" y="4764190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1022521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546-23A5-5630-A6B6-80415D8F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Vacancies and the Beveridge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78DC8-61A3-3B66-344D-11BAE1EE83CD}"/>
              </a:ext>
            </a:extLst>
          </p:cNvPr>
          <p:cNvSpPr txBox="1"/>
          <p:nvPr/>
        </p:nvSpPr>
        <p:spPr>
          <a:xfrm>
            <a:off x="9157252" y="6294783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1559FF-ED87-F642-783C-894DDA5B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Beveridge Curve: the negative </a:t>
            </a:r>
            <a:br>
              <a:rPr lang="en-US" dirty="0"/>
            </a:br>
            <a:r>
              <a:rPr lang="en-US" dirty="0"/>
              <a:t>relationship between the </a:t>
            </a:r>
            <a:br>
              <a:rPr lang="en-US" dirty="0"/>
            </a:br>
            <a:r>
              <a:rPr lang="en-US" dirty="0"/>
              <a:t>Unemployment Rate and Job </a:t>
            </a:r>
            <a:br>
              <a:rPr lang="en-US" dirty="0"/>
            </a:br>
            <a:r>
              <a:rPr lang="en-US" dirty="0"/>
              <a:t>Vacancies</a:t>
            </a:r>
          </a:p>
          <a:p>
            <a:r>
              <a:rPr lang="en-US" dirty="0"/>
              <a:t>BLS’s Job Openings and Labor</a:t>
            </a:r>
            <a:br>
              <a:rPr lang="en-US" dirty="0"/>
            </a:br>
            <a:r>
              <a:rPr lang="en-US" dirty="0"/>
              <a:t>Turnover Survey (JOLTS) asks</a:t>
            </a:r>
            <a:br>
              <a:rPr lang="en-US" dirty="0"/>
            </a:br>
            <a:r>
              <a:rPr lang="en-US" dirty="0"/>
              <a:t>firms how many openings they</a:t>
            </a:r>
            <a:br>
              <a:rPr lang="en-US" dirty="0"/>
            </a:br>
            <a:r>
              <a:rPr lang="en-US" dirty="0"/>
              <a:t>have. </a:t>
            </a:r>
          </a:p>
          <a:p>
            <a:r>
              <a:rPr lang="en-US" dirty="0"/>
              <a:t>A </a:t>
            </a:r>
            <a:r>
              <a:rPr lang="en-US" b="1" dirty="0"/>
              <a:t>tight labor market </a:t>
            </a:r>
            <a:r>
              <a:rPr lang="en-US" dirty="0"/>
              <a:t>is when the</a:t>
            </a:r>
            <a:br>
              <a:rPr lang="en-US" dirty="0"/>
            </a:br>
            <a:r>
              <a:rPr lang="en-US" dirty="0"/>
              <a:t>unemployment rate is low</a:t>
            </a:r>
            <a:br>
              <a:rPr lang="en-US" dirty="0"/>
            </a:br>
            <a:r>
              <a:rPr lang="en-US" dirty="0"/>
              <a:t>and vacancies are high</a:t>
            </a:r>
          </a:p>
          <a:p>
            <a:r>
              <a:rPr lang="en-US" dirty="0"/>
              <a:t>A </a:t>
            </a:r>
            <a:r>
              <a:rPr lang="en-US" b="1" dirty="0"/>
              <a:t>slack labor market </a:t>
            </a:r>
            <a:r>
              <a:rPr lang="en-US" dirty="0"/>
              <a:t>exists with </a:t>
            </a:r>
            <a:br>
              <a:rPr lang="en-US" dirty="0"/>
            </a:br>
            <a:r>
              <a:rPr lang="en-US" dirty="0"/>
              <a:t>high unemployment rate and </a:t>
            </a:r>
            <a:br>
              <a:rPr lang="en-US" dirty="0"/>
            </a:br>
            <a:r>
              <a:rPr lang="en-US" dirty="0"/>
              <a:t>low job vacancies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074D6-EE7D-7A2A-9F4D-05E6CB52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90" y="1690689"/>
            <a:ext cx="632181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9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The Keynesian view of consumption </a:t>
                </a:r>
              </a:p>
              <a:p>
                <a:pPr lvl="1"/>
                <a:r>
                  <a:rPr lang="en-US" dirty="0"/>
                  <a:t>Conjecture: ”…men are disposed, as a rule and on the average, to increase their consumption as their income increases but not by as much as the increase in the income</a:t>
                </a:r>
              </a:p>
              <a:p>
                <a:r>
                  <a:rPr lang="en-US" dirty="0"/>
                  <a:t>Mathematically,</a:t>
                </a:r>
              </a:p>
              <a:p>
                <a:pPr lvl="1"/>
                <a:r>
                  <a:rPr lang="en-US" dirty="0"/>
                  <a:t>Consumption is a function of income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 the margin, he could have meant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80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25E4-696E-68C8-BA82-0EE32CD7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Measures Tell 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F7360-0A20-A570-B441-5A0D6961B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Unemployment partially reflects that job-seeking is time consuming</a:t>
                </a:r>
              </a:p>
              <a:p>
                <a:pPr lvl="1"/>
                <a:r>
                  <a:rPr lang="en-US" dirty="0"/>
                  <a:t>There is </a:t>
                </a:r>
                <a:r>
                  <a:rPr lang="en-US" b="1" dirty="0"/>
                  <a:t>friction</a:t>
                </a:r>
                <a:r>
                  <a:rPr lang="en-US" dirty="0"/>
                  <a:t>, such that searching for jobs takes </a:t>
                </a:r>
                <a:r>
                  <a:rPr lang="en-US" b="1" dirty="0"/>
                  <a:t>time</a:t>
                </a:r>
                <a:r>
                  <a:rPr lang="en-US" dirty="0"/>
                  <a:t> and </a:t>
                </a:r>
                <a:r>
                  <a:rPr lang="en-US" b="1" dirty="0"/>
                  <a:t>search costs</a:t>
                </a:r>
              </a:p>
              <a:p>
                <a:r>
                  <a:rPr lang="en-US" dirty="0"/>
                  <a:t>There are actually six measures of unemployment with</a:t>
                </a:r>
                <a:endParaRPr lang="en-US" b="1" dirty="0"/>
              </a:p>
              <a:p>
                <a:pPr lvl="1"/>
                <a:r>
                  <a:rPr lang="en-US" dirty="0"/>
                  <a:t>Unemployment Rate, </a:t>
                </a:r>
                <a:r>
                  <a:rPr lang="en-US" b="1" dirty="0"/>
                  <a:t>U3</a:t>
                </a:r>
                <a:r>
                  <a:rPr lang="en-US" dirty="0"/>
                  <a:t>, is usually the most reported measure</a:t>
                </a:r>
              </a:p>
              <a:p>
                <a:pPr lvl="1"/>
                <a:r>
                  <a:rPr lang="en-US" b="1" dirty="0"/>
                  <a:t>U3</a:t>
                </a:r>
                <a:r>
                  <a:rPr lang="en-US" dirty="0"/>
                  <a:t> being the most common -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𝑼𝒏𝒆𝒎𝒑𝒍𝒐𝒚𝒆𝒅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𝑳𝒂𝒃𝒐𝒓𝑭𝒐𝒓𝒄𝒆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U1 is the narrowest measurement</a:t>
                </a:r>
              </a:p>
              <a:p>
                <a:pPr lvl="1"/>
                <a:r>
                  <a:rPr lang="en-US" dirty="0"/>
                  <a:t>U6 is the broadest measurement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F7360-0A20-A570-B441-5A0D6961B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16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DFD8-3DF5-3F6C-2C5E-AA43E7E4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0B00-55BA-F67B-36AF-DF46ACE7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Measurements of Unemployment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CBF9A-2CB0-DCE8-9709-71F773242D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U1 only takes unemployment with job seeking takes more than 15 weeks</a:t>
                </a:r>
              </a:p>
              <a:p>
                <a:pPr lvl="1"/>
                <a:r>
                  <a:rPr lang="en-US" dirty="0"/>
                  <a:t>Ignores workers that find jobs quickly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U2 accounts for </a:t>
                </a:r>
                <a:r>
                  <a:rPr lang="en-US" b="1" dirty="0"/>
                  <a:t>job losers and temporary jobs </a:t>
                </a:r>
                <a:r>
                  <a:rPr lang="en-US" dirty="0"/>
                  <a:t>completed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U3 is usually the most reported measure</a:t>
                </a:r>
              </a:p>
              <a:p>
                <a:pPr lvl="1"/>
                <a:r>
                  <a:rPr lang="en-US" b="1" dirty="0"/>
                  <a:t>U3</a:t>
                </a:r>
                <a:r>
                  <a:rPr lang="en-US" dirty="0"/>
                  <a:t> being the most commonly reported -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𝑼𝒏𝒆𝒎𝒑𝒍𝒐𝒚𝒆𝒅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𝑳𝒂𝒃𝒐𝒓𝑭𝒐𝒓𝒄𝒆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Workers who are actively seeking work compared to the labor force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U4 takes </a:t>
                </a:r>
                <a:r>
                  <a:rPr lang="en-US" b="1" dirty="0"/>
                  <a:t>discouraged workers </a:t>
                </a:r>
                <a:r>
                  <a:rPr lang="en-US" dirty="0"/>
                  <a:t>into account</a:t>
                </a:r>
              </a:p>
              <a:p>
                <a:pPr lvl="1"/>
                <a:r>
                  <a:rPr lang="en-US" dirty="0"/>
                  <a:t>Discouraged workers might not be looking for a job, since they believe they are unlikely to get one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U5 includes </a:t>
                </a:r>
                <a:r>
                  <a:rPr lang="en-US" b="1" dirty="0"/>
                  <a:t>U4 </a:t>
                </a:r>
                <a:r>
                  <a:rPr lang="en-US" dirty="0"/>
                  <a:t>and </a:t>
                </a:r>
                <a:r>
                  <a:rPr lang="en-US" b="1" dirty="0"/>
                  <a:t>marginally attached workers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U6 includes U5 plus workers </a:t>
                </a:r>
                <a:r>
                  <a:rPr lang="en-US" b="1" dirty="0"/>
                  <a:t>part-time for economic reasons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FCBF9A-2CB0-DCE8-9709-71F773242D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06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113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640C-1799-B11C-DE66-88DAC584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Static Model of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E7B44-24FC-747C-85A1-42D61EF0C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672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6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Labor Supply: We are going to model labor market decisions </a:t>
                </a:r>
              </a:p>
              <a:p>
                <a:r>
                  <a:rPr lang="en-US" dirty="0"/>
                  <a:t>We’ll start with preferences using a worker’s utility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consumption workers enjoy from consumption by working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utility a worker has by enjoying nonmarket activity or leisure</a:t>
                </a:r>
              </a:p>
              <a:p>
                <a:r>
                  <a:rPr lang="en-US" dirty="0"/>
                  <a:t>Hours</a:t>
                </a:r>
              </a:p>
              <a:p>
                <a:pPr lvl="1"/>
                <a:r>
                  <a:rPr lang="en-US" dirty="0"/>
                  <a:t>You may see hours model in terms of 24 hour in a day</a:t>
                </a:r>
              </a:p>
              <a:p>
                <a:pPr lvl="1"/>
                <a:r>
                  <a:rPr lang="en-US" dirty="0"/>
                  <a:t>We’ll actually use fraction of 1 hour between work and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6966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314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2372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Alternative model of worker’s preferences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again worker’s utility from consumption by working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disutility of work </a:t>
                </a:r>
                <a:r>
                  <a:rPr lang="en-US" dirty="0"/>
                  <a:t>by working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hours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A worker has to decide how much time they will dedicate to work and nonmarket leisure activities</a:t>
                </a:r>
              </a:p>
              <a:p>
                <a:pPr lvl="1"/>
                <a:r>
                  <a:rPr lang="en-US" dirty="0"/>
                  <a:t>We’ll solve this problem by maximizing a worker’s utility subject to the constraint of hours</a:t>
                </a:r>
              </a:p>
              <a:p>
                <a:r>
                  <a:rPr lang="en-US" dirty="0"/>
                  <a:t>Note: There are many decisions when it comes the labor market, such as Full-time vs part-time, high-stress vs low-stress, etc.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2372"/>
                <a:ext cx="10515600" cy="5032375"/>
              </a:xfrm>
              <a:blipFill>
                <a:blip r:embed="rId2"/>
                <a:stretch>
                  <a:fillRect l="-965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6729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Workers get paid a wage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per unit of time and the total amount that a worker can spend on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Workers maximize utility between labor and leisure (this is a two good problem)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Set up the </a:t>
                </a:r>
                <a:r>
                  <a:rPr lang="en-US" dirty="0" err="1"/>
                  <a:t>Lagrangian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First Order Conditions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𝜕𝜆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15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First Order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How the worker trades off time between work and leisure. </a:t>
                </a:r>
              </a:p>
              <a:p>
                <a:pPr lvl="1"/>
                <a:r>
                  <a:rPr lang="en-US" dirty="0"/>
                  <a:t>This is the algebraic representation of the tangency condition,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represents the budget constraint</a:t>
                </a:r>
                <a:r>
                  <a:rPr lang="en-US" dirty="0"/>
                  <a:t>, and</a:t>
                </a:r>
              </a:p>
              <a:p>
                <a:pPr lvl="1"/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den>
                    </m:f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marginal rate of substitution </a:t>
                </a:r>
                <a:r>
                  <a:rPr lang="en-US" dirty="0"/>
                  <a:t>between leisure and consumption</a:t>
                </a:r>
              </a:p>
              <a:p>
                <a:pPr lvl="1"/>
                <a:r>
                  <a:rPr lang="en-US" b="1" dirty="0"/>
                  <a:t>A worker maximizes utility when the marginal substitution rate of substitution between leisure and consumption is equal to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95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176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slope of the budget </a:t>
                </a:r>
                <a:br>
                  <a:rPr lang="en-US" dirty="0"/>
                </a:br>
                <a:r>
                  <a:rPr lang="en-US" dirty="0"/>
                  <a:t>constraint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represents the relative price</a:t>
                </a:r>
                <a:br>
                  <a:rPr lang="en-US" b="1" dirty="0"/>
                </a:br>
                <a:r>
                  <a:rPr lang="en-US" b="1" dirty="0"/>
                  <a:t>of time </a:t>
                </a:r>
                <a:r>
                  <a:rPr lang="en-US" dirty="0"/>
                  <a:t>in terms of </a:t>
                </a:r>
                <a:br>
                  <a:rPr lang="en-US" dirty="0"/>
                </a:br>
                <a:r>
                  <a:rPr lang="en-US" dirty="0"/>
                  <a:t>consumption goods</a:t>
                </a:r>
              </a:p>
              <a:p>
                <a:r>
                  <a:rPr lang="en-US" b="1" dirty="0"/>
                  <a:t>Whenever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is high, time is</a:t>
                </a:r>
                <a:br>
                  <a:rPr lang="en-US" b="1" dirty="0"/>
                </a:br>
                <a:r>
                  <a:rPr lang="en-US" b="1" dirty="0"/>
                  <a:t>expensive relative to goods</a:t>
                </a:r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so the budget constraint</a:t>
                </a:r>
                <a:br>
                  <a:rPr lang="en-US" dirty="0"/>
                </a:br>
                <a:r>
                  <a:rPr lang="en-US" dirty="0"/>
                  <a:t>becomes steeper</a:t>
                </a:r>
              </a:p>
              <a:p>
                <a:r>
                  <a:rPr lang="en-US" b="1" dirty="0"/>
                  <a:t>Notice that the budget goes </a:t>
                </a:r>
                <a:br>
                  <a:rPr lang="en-US" b="1" dirty="0"/>
                </a:br>
                <a:r>
                  <a:rPr lang="en-US" b="1" dirty="0"/>
                  <a:t>through point (0,1)</a:t>
                </a:r>
                <a:r>
                  <a:rPr lang="en-US" dirty="0"/>
                  <a:t>, which</a:t>
                </a:r>
                <a:br>
                  <a:rPr lang="en-US" dirty="0"/>
                </a:br>
                <a:r>
                  <a:rPr lang="en-US" dirty="0"/>
                  <a:t>means that the worker can </a:t>
                </a:r>
                <a:br>
                  <a:rPr lang="en-US" dirty="0"/>
                </a:br>
                <a:r>
                  <a:rPr lang="en-US" dirty="0"/>
                  <a:t>enjoy all leisure and no </a:t>
                </a:r>
                <a:br>
                  <a:rPr lang="en-US" dirty="0"/>
                </a:br>
                <a:r>
                  <a:rPr lang="en-US" dirty="0"/>
                  <a:t>consumption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17664"/>
              </a:xfrm>
              <a:blipFill>
                <a:blip r:embed="rId2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8C80-DE1E-90C1-DF22-0AF64916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03" y="1690688"/>
            <a:ext cx="6511197" cy="51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79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894B-E06A-BCE7-746F-4A096BC8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9CDB6-3CD1-D008-474F-0BADEA510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94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03BFB-6361-4E7A-50CF-7468D1FCD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wages change </a:t>
                </a:r>
                <a:r>
                  <a:rPr lang="en-US" dirty="0"/>
                  <a:t>(rise or fall) how does this change the worker’s choice of consumption and leisure?</a:t>
                </a:r>
              </a:p>
              <a:p>
                <a:pPr lvl="1"/>
                <a:r>
                  <a:rPr lang="en-US" dirty="0"/>
                  <a:t>It depends on the </a:t>
                </a:r>
                <a:r>
                  <a:rPr lang="en-US" b="1" dirty="0"/>
                  <a:t>Substitution and Income Effects</a:t>
                </a:r>
              </a:p>
              <a:p>
                <a:pPr lvl="1"/>
                <a:r>
                  <a:rPr lang="en-US" dirty="0"/>
                  <a:t>A change in wages changes the slope of the budget constraint</a:t>
                </a:r>
              </a:p>
              <a:p>
                <a:r>
                  <a:rPr lang="en-US" dirty="0"/>
                  <a:t>When </a:t>
                </a:r>
                <a:r>
                  <a:rPr lang="en-US" b="1" dirty="0"/>
                  <a:t>wages rise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The budget constraint becomes steeper</a:t>
                </a:r>
              </a:p>
              <a:p>
                <a:pPr lvl="1"/>
                <a:r>
                  <a:rPr lang="en-US" b="1" dirty="0"/>
                  <a:t>Time is more expensive </a:t>
                </a:r>
                <a:r>
                  <a:rPr lang="en-US" dirty="0"/>
                  <a:t>relative to consumption goods</a:t>
                </a:r>
              </a:p>
              <a:p>
                <a:r>
                  <a:rPr lang="en-US" dirty="0"/>
                  <a:t>When </a:t>
                </a:r>
                <a:r>
                  <a:rPr lang="en-US" b="1" dirty="0"/>
                  <a:t>wages fall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The budget constraint becomes shallower</a:t>
                </a:r>
              </a:p>
              <a:p>
                <a:pPr lvl="1"/>
                <a:r>
                  <a:rPr lang="en-US" b="1" dirty="0"/>
                  <a:t>Time is less expensive </a:t>
                </a:r>
                <a:r>
                  <a:rPr lang="en-US" dirty="0"/>
                  <a:t>relative to consumption goods</a:t>
                </a:r>
              </a:p>
              <a:p>
                <a:r>
                  <a:rPr lang="en-US" dirty="0"/>
                  <a:t>The budget constraint still goes through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doesn’t change, since a worker can set all of their time to leisure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03BFB-6361-4E7A-50CF-7468D1FCD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4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Marginal consumption or marginal propensity to consume interpretation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When income rises by a dollar, marginal consumption rises by less than a dollar</a:t>
                </a:r>
              </a:p>
              <a:p>
                <a:r>
                  <a:rPr lang="en-US" dirty="0"/>
                  <a:t>Elasticity interpretation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If income rises by 1%, consumption will rise by less than 1%</a:t>
                </a:r>
              </a:p>
              <a:p>
                <a:pPr lvl="1"/>
                <a:r>
                  <a:rPr lang="en-US" dirty="0"/>
                  <a:t>Elasticity of consumption with respect to income is positive but inelastic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 b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74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3BFB-6361-4E7A-50CF-7468D1FC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Let’s assume a wage increase</a:t>
            </a:r>
          </a:p>
          <a:p>
            <a:r>
              <a:rPr lang="en-US" b="1" dirty="0"/>
              <a:t>Substitution Effect </a:t>
            </a:r>
          </a:p>
          <a:p>
            <a:pPr lvl="1"/>
            <a:r>
              <a:rPr lang="en-US" b="1" dirty="0"/>
              <a:t>Time for leisure becomes more expensive</a:t>
            </a:r>
          </a:p>
          <a:p>
            <a:pPr lvl="1"/>
            <a:r>
              <a:rPr lang="en-US" b="1" dirty="0"/>
              <a:t>We substitute more leisure for consumption</a:t>
            </a:r>
          </a:p>
          <a:p>
            <a:r>
              <a:rPr lang="en-US" b="1" dirty="0"/>
              <a:t>Income Effect</a:t>
            </a:r>
          </a:p>
          <a:p>
            <a:pPr lvl="1"/>
            <a:r>
              <a:rPr lang="en-US" b="1" dirty="0"/>
              <a:t>Is a bit more ambiguous</a:t>
            </a:r>
          </a:p>
          <a:p>
            <a:r>
              <a:rPr lang="en-US" dirty="0"/>
              <a:t>Wages go up which unambiguously helps workers: </a:t>
            </a:r>
          </a:p>
          <a:p>
            <a:pPr lvl="1"/>
            <a:r>
              <a:rPr lang="en-US" dirty="0"/>
              <a:t>Positive increase in consumption and reinforces the substitution effect</a:t>
            </a:r>
          </a:p>
          <a:p>
            <a:pPr lvl="1"/>
            <a:r>
              <a:rPr lang="en-US" dirty="0"/>
              <a:t>A worker wants more leisure as wages go up – opposite of substitution effect</a:t>
            </a:r>
          </a:p>
          <a:p>
            <a:r>
              <a:rPr lang="en-US" dirty="0"/>
              <a:t>Which one dominates?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016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B87AB-1AF3-2497-2394-46288107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700" y="1825624"/>
            <a:ext cx="5702300" cy="4978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05E4E-885B-B390-D713-1089E21D3CCF}"/>
              </a:ext>
            </a:extLst>
          </p:cNvPr>
          <p:cNvCxnSpPr>
            <a:cxnSpLocks/>
          </p:cNvCxnSpPr>
          <p:nvPr/>
        </p:nvCxnSpPr>
        <p:spPr>
          <a:xfrm>
            <a:off x="9680714" y="4572000"/>
            <a:ext cx="0" cy="17890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7A8BDD-31AF-620E-1505-E9365A59DEFF}"/>
              </a:ext>
            </a:extLst>
          </p:cNvPr>
          <p:cNvCxnSpPr>
            <a:cxnSpLocks/>
          </p:cNvCxnSpPr>
          <p:nvPr/>
        </p:nvCxnSpPr>
        <p:spPr>
          <a:xfrm>
            <a:off x="10296940" y="3593063"/>
            <a:ext cx="0" cy="276798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551EF8-33D6-069D-D484-1FC1436DE9FA}"/>
              </a:ext>
            </a:extLst>
          </p:cNvPr>
          <p:cNvCxnSpPr>
            <a:cxnSpLocks/>
          </p:cNvCxnSpPr>
          <p:nvPr/>
        </p:nvCxnSpPr>
        <p:spPr>
          <a:xfrm flipH="1">
            <a:off x="6838122" y="4452730"/>
            <a:ext cx="273408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0CB440-66D8-C0DA-27A9-9A5152EA811C}"/>
              </a:ext>
            </a:extLst>
          </p:cNvPr>
          <p:cNvCxnSpPr>
            <a:cxnSpLocks/>
          </p:cNvCxnSpPr>
          <p:nvPr/>
        </p:nvCxnSpPr>
        <p:spPr>
          <a:xfrm flipH="1">
            <a:off x="6838122" y="3586436"/>
            <a:ext cx="3217793" cy="662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40269-0824-BCE2-0BFB-8296F9C03CBA}"/>
                  </a:ext>
                </a:extLst>
              </p:cNvPr>
              <p:cNvSpPr txBox="1"/>
              <p:nvPr/>
            </p:nvSpPr>
            <p:spPr>
              <a:xfrm>
                <a:off x="9377156" y="6377436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40269-0824-BCE2-0BFB-8296F9C03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156" y="6377436"/>
                <a:ext cx="6071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FD3F50-9A05-D15A-DE09-332302C7DC44}"/>
                  </a:ext>
                </a:extLst>
              </p:cNvPr>
              <p:cNvSpPr txBox="1"/>
              <p:nvPr/>
            </p:nvSpPr>
            <p:spPr>
              <a:xfrm>
                <a:off x="10055915" y="6361043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FD3F50-9A05-D15A-DE09-332302C7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915" y="6361043"/>
                <a:ext cx="6071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597C77-B059-437F-E151-96662171D220}"/>
                  </a:ext>
                </a:extLst>
              </p:cNvPr>
              <p:cNvSpPr txBox="1"/>
              <p:nvPr/>
            </p:nvSpPr>
            <p:spPr>
              <a:xfrm>
                <a:off x="6285259" y="4202668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597C77-B059-437F-E151-96662171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59" y="4202668"/>
                <a:ext cx="6071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AA0F63-0323-F24C-AF3F-28F94C92BEA6}"/>
                  </a:ext>
                </a:extLst>
              </p:cNvPr>
              <p:cNvSpPr txBox="1"/>
              <p:nvPr/>
            </p:nvSpPr>
            <p:spPr>
              <a:xfrm>
                <a:off x="6285258" y="3429000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AA0F63-0323-F24C-AF3F-28F94C92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258" y="3429000"/>
                <a:ext cx="6071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47E15-DB94-0289-F36E-3C6902DA2AD4}"/>
                  </a:ext>
                </a:extLst>
              </p:cNvPr>
              <p:cNvSpPr txBox="1"/>
              <p:nvPr/>
            </p:nvSpPr>
            <p:spPr>
              <a:xfrm>
                <a:off x="675861" y="2160104"/>
                <a:ext cx="4545496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the income effect dominates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Leisure will increase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Given that a wage increase unambiguously helps workers, consumption will also go up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work less and consume more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47E15-DB94-0289-F36E-3C6902DA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1" y="2160104"/>
                <a:ext cx="4545496" cy="4401205"/>
              </a:xfrm>
              <a:prstGeom prst="rect">
                <a:avLst/>
              </a:prstGeom>
              <a:blipFill>
                <a:blip r:embed="rId7"/>
                <a:stretch>
                  <a:fillRect l="-2507" t="-1149" b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0994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7AEA-4135-40CC-CF33-144C15EB4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41F83-398E-67B0-D05C-DF1524BD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D60EC-D92B-B19D-3C35-5EAF4F74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0" y="1690688"/>
            <a:ext cx="5702300" cy="5067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DB82CF-C302-3651-40E8-20948025AE8E}"/>
              </a:ext>
            </a:extLst>
          </p:cNvPr>
          <p:cNvCxnSpPr/>
          <p:nvPr/>
        </p:nvCxnSpPr>
        <p:spPr>
          <a:xfrm>
            <a:off x="3114261" y="4572000"/>
            <a:ext cx="0" cy="17890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7288CF-E895-FDBA-5A06-CDD9F2C0DEDF}"/>
              </a:ext>
            </a:extLst>
          </p:cNvPr>
          <p:cNvCxnSpPr>
            <a:cxnSpLocks/>
          </p:cNvCxnSpPr>
          <p:nvPr/>
        </p:nvCxnSpPr>
        <p:spPr>
          <a:xfrm flipH="1">
            <a:off x="838200" y="4572000"/>
            <a:ext cx="217667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F1A966-0150-E96C-1B0E-ADE9A9A492E0}"/>
              </a:ext>
            </a:extLst>
          </p:cNvPr>
          <p:cNvCxnSpPr>
            <a:cxnSpLocks/>
          </p:cNvCxnSpPr>
          <p:nvPr/>
        </p:nvCxnSpPr>
        <p:spPr>
          <a:xfrm flipH="1">
            <a:off x="838200" y="3213652"/>
            <a:ext cx="180975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E82A77-1DC0-9677-3EF4-60E7B29AC805}"/>
              </a:ext>
            </a:extLst>
          </p:cNvPr>
          <p:cNvCxnSpPr>
            <a:cxnSpLocks/>
          </p:cNvCxnSpPr>
          <p:nvPr/>
        </p:nvCxnSpPr>
        <p:spPr>
          <a:xfrm>
            <a:off x="2647950" y="3329816"/>
            <a:ext cx="0" cy="303122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4DFAD3-FDEA-06DB-75FC-1A1B5D6AE232}"/>
                  </a:ext>
                </a:extLst>
              </p:cNvPr>
              <p:cNvSpPr txBox="1"/>
              <p:nvPr/>
            </p:nvSpPr>
            <p:spPr>
              <a:xfrm>
                <a:off x="2810703" y="6308209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64DFAD3-FDEA-06DB-75FC-1A1B5D6AE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703" y="6308209"/>
                <a:ext cx="6071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09FC7F-52DD-839F-612C-8465214C0FC9}"/>
                  </a:ext>
                </a:extLst>
              </p:cNvPr>
              <p:cNvSpPr txBox="1"/>
              <p:nvPr/>
            </p:nvSpPr>
            <p:spPr>
              <a:xfrm>
                <a:off x="2344392" y="6308209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A09FC7F-52DD-839F-612C-8465214C0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392" y="6308209"/>
                <a:ext cx="6071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9BF1D5-794D-6C0E-0911-5495FA571FC4}"/>
                  </a:ext>
                </a:extLst>
              </p:cNvPr>
              <p:cNvSpPr txBox="1"/>
              <p:nvPr/>
            </p:nvSpPr>
            <p:spPr>
              <a:xfrm>
                <a:off x="231086" y="4295228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9BF1D5-794D-6C0E-0911-5495FA571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6" y="4295228"/>
                <a:ext cx="6071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22F265-5371-7E33-F84D-D198E6E21500}"/>
                  </a:ext>
                </a:extLst>
              </p:cNvPr>
              <p:cNvSpPr txBox="1"/>
              <p:nvPr/>
            </p:nvSpPr>
            <p:spPr>
              <a:xfrm>
                <a:off x="231086" y="2981744"/>
                <a:ext cx="6071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22F265-5371-7E33-F84D-D198E6E21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86" y="2981744"/>
                <a:ext cx="6071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4720D3-8F49-F597-5E2D-8A45291EC8C1}"/>
                  </a:ext>
                </a:extLst>
              </p:cNvPr>
              <p:cNvSpPr txBox="1"/>
              <p:nvPr/>
            </p:nvSpPr>
            <p:spPr>
              <a:xfrm>
                <a:off x="6993082" y="1922318"/>
                <a:ext cx="436071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When the substitution effect dominates the income effect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Consumption moves higher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Leisure falls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consume more and work more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4720D3-8F49-F597-5E2D-8A45291EC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82" y="1922318"/>
                <a:ext cx="4360718" cy="3539430"/>
              </a:xfrm>
              <a:prstGeom prst="rect">
                <a:avLst/>
              </a:prstGeom>
              <a:blipFill>
                <a:blip r:embed="rId7"/>
                <a:stretch>
                  <a:fillRect l="-2609"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2802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8597-DE98-A58B-8B66-C3CF9B53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10563-9F35-6C0B-F341-52FA6D0CB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478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If we have a utility function of worker preferences of the following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b="0" dirty="0"/>
                  <a:t>                            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disutility of work and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utility weight on leisure (Frisch elasticity)</a:t>
                </a:r>
              </a:p>
              <a:p>
                <a:r>
                  <a:rPr lang="en-US" dirty="0"/>
                  <a:t>Marginal consumption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r>
                  <a:rPr lang="en-US" dirty="0"/>
                  <a:t>     and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tells us about the curvature of the indifference curve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the substitution effect dominates</a:t>
                </a:r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the income effect dominates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10563-9F35-6C0B-F341-52FA6D0CB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478" cy="5032375"/>
              </a:xfrm>
              <a:blipFill>
                <a:blip r:embed="rId2"/>
                <a:stretch>
                  <a:fillRect l="-1047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021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F73F-195E-B1AA-0BEE-EDF6BBAD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Taxes and Transfers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26B25-A965-B179-DAEC-E44BDD0D0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29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will workers respond to taxes and transfers?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tax rate </a:t>
                </a:r>
                <a:r>
                  <a:rPr lang="en-US" dirty="0"/>
                  <a:t>on worker’s income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transfer </a:t>
                </a:r>
                <a:r>
                  <a:rPr lang="en-US" dirty="0"/>
                  <a:t>to that worker (unemployment benefits, pensions, public health care, public education, food assistance, etc.)</a:t>
                </a:r>
              </a:p>
              <a:p>
                <a:r>
                  <a:rPr lang="en-US" dirty="0"/>
                  <a:t>New budget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Transfers shift the intercept (parallel shift – pure income effect)</a:t>
                </a:r>
              </a:p>
              <a:p>
                <a:pPr lvl="1"/>
                <a:r>
                  <a:rPr lang="en-US" dirty="0"/>
                  <a:t>Increases consumption and leisure</a:t>
                </a:r>
              </a:p>
              <a:p>
                <a:r>
                  <a:rPr lang="en-US" b="1" dirty="0"/>
                  <a:t>Tax rate shifts the slope of the budget constraint</a:t>
                </a:r>
              </a:p>
              <a:p>
                <a:r>
                  <a:rPr lang="en-US" dirty="0"/>
                  <a:t>Under first order conditions – higher tax rate acts as a lower wage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26B25-A965-B179-DAEC-E44BDD0D0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2984"/>
              </a:xfrm>
              <a:blipFill>
                <a:blip r:embed="rId2"/>
                <a:stretch>
                  <a:fillRect l="-1086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7029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F73F-195E-B1AA-0BEE-EDF6BBAD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Taxes and Transfers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1C6-BB19-0318-114E-254DD93C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9" y="1917561"/>
            <a:ext cx="6218899" cy="4638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F52DA-A90D-689B-6638-3EEE7542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2" y="2027583"/>
            <a:ext cx="5569225" cy="454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DBAA6-6904-5298-FEBE-B84A22E6789F}"/>
              </a:ext>
            </a:extLst>
          </p:cNvPr>
          <p:cNvSpPr txBox="1"/>
          <p:nvPr/>
        </p:nvSpPr>
        <p:spPr>
          <a:xfrm>
            <a:off x="1643132" y="168744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Taxes and Transfers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F3B5F-B9CF-F938-48D3-F7C88930E06B}"/>
              </a:ext>
            </a:extLst>
          </p:cNvPr>
          <p:cNvSpPr txBox="1"/>
          <p:nvPr/>
        </p:nvSpPr>
        <p:spPr>
          <a:xfrm>
            <a:off x="7182678" y="1690688"/>
            <a:ext cx="417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Transfers Only – Like a Pure Income Effect</a:t>
            </a:r>
          </a:p>
        </p:txBody>
      </p:sp>
    </p:spTree>
    <p:extLst>
      <p:ext uri="{BB962C8B-B14F-4D97-AF65-F5344CB8AC3E}">
        <p14:creationId xmlns:p14="http://schemas.microsoft.com/office/powerpoint/2010/main" val="39779183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1AD2-E2BA-AD51-CCC6-D63F1585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957" cy="1325563"/>
          </a:xfrm>
        </p:spPr>
        <p:txBody>
          <a:bodyPr/>
          <a:lstStyle/>
          <a:p>
            <a:r>
              <a:rPr lang="en-US" dirty="0"/>
              <a:t>Some Evidence on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EFF0-B2A9-EECA-FF7D-0638A62A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Long-Run Evidence on Income and </a:t>
            </a:r>
            <a:br>
              <a:rPr lang="en-US" dirty="0"/>
            </a:br>
            <a:r>
              <a:rPr lang="en-US" dirty="0"/>
              <a:t>Substitution Effects</a:t>
            </a:r>
          </a:p>
          <a:p>
            <a:r>
              <a:rPr lang="en-US" dirty="0"/>
              <a:t>If income effect dominates then</a:t>
            </a:r>
            <a:br>
              <a:rPr lang="en-US" dirty="0"/>
            </a:br>
            <a:r>
              <a:rPr lang="en-US" dirty="0"/>
              <a:t>we’ll see more leisure</a:t>
            </a:r>
          </a:p>
          <a:p>
            <a:r>
              <a:rPr lang="en-US" dirty="0"/>
              <a:t>If substitution effect dominates</a:t>
            </a:r>
            <a:br>
              <a:rPr lang="en-US" dirty="0"/>
            </a:br>
            <a:r>
              <a:rPr lang="en-US" dirty="0"/>
              <a:t>then we’ll see more work</a:t>
            </a:r>
          </a:p>
          <a:p>
            <a:r>
              <a:rPr lang="en-US" dirty="0"/>
              <a:t>Slight upward trend in leisure</a:t>
            </a:r>
            <a:br>
              <a:rPr lang="en-US" dirty="0"/>
            </a:br>
            <a:r>
              <a:rPr lang="en-US" dirty="0"/>
              <a:t>especially for 14-17 year </a:t>
            </a:r>
            <a:r>
              <a:rPr lang="en-US" dirty="0" err="1"/>
              <a:t>olds</a:t>
            </a:r>
            <a:br>
              <a:rPr lang="en-US" dirty="0"/>
            </a:br>
            <a:r>
              <a:rPr lang="en-US" dirty="0"/>
              <a:t>and 65+ year </a:t>
            </a:r>
            <a:r>
              <a:rPr lang="en-US" dirty="0" err="1"/>
              <a:t>olds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390B9-6E37-4121-807B-90C97395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43" y="2147208"/>
            <a:ext cx="6158857" cy="47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520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1AD2-E2BA-AD51-CCC6-D63F1585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957" cy="1325563"/>
          </a:xfrm>
        </p:spPr>
        <p:txBody>
          <a:bodyPr/>
          <a:lstStyle/>
          <a:p>
            <a:r>
              <a:rPr lang="en-US" dirty="0"/>
              <a:t>Some Evidence on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EFF0-B2A9-EECA-FF7D-0638A62A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Western European countries</a:t>
            </a:r>
            <a:br>
              <a:rPr lang="en-US" dirty="0"/>
            </a:br>
            <a:r>
              <a:rPr lang="en-US" dirty="0"/>
              <a:t>tend to have more leisure</a:t>
            </a:r>
            <a:br>
              <a:rPr lang="en-US" dirty="0"/>
            </a:br>
            <a:r>
              <a:rPr lang="en-US" dirty="0"/>
              <a:t>hours than US workers</a:t>
            </a:r>
          </a:p>
          <a:p>
            <a:r>
              <a:rPr lang="en-US" dirty="0"/>
              <a:t>Prescott (2004) hypothesis is</a:t>
            </a:r>
            <a:br>
              <a:rPr lang="en-US" dirty="0"/>
            </a:br>
            <a:r>
              <a:rPr lang="en-US" dirty="0"/>
              <a:t>that EU countries have higher</a:t>
            </a:r>
            <a:br>
              <a:rPr lang="en-US" dirty="0"/>
            </a:br>
            <a:r>
              <a:rPr lang="en-US" b="1" dirty="0"/>
              <a:t>taxes and transfers </a:t>
            </a:r>
            <a:r>
              <a:rPr lang="en-US" dirty="0"/>
              <a:t>which</a:t>
            </a:r>
            <a:br>
              <a:rPr lang="en-US" dirty="0"/>
            </a:br>
            <a:r>
              <a:rPr lang="en-US" b="1" dirty="0"/>
              <a:t>disincentives work</a:t>
            </a:r>
            <a:r>
              <a:rPr lang="en-US" dirty="0"/>
              <a:t>, but some</a:t>
            </a:r>
            <a:br>
              <a:rPr lang="en-US" dirty="0"/>
            </a:br>
            <a:r>
              <a:rPr lang="en-US" dirty="0"/>
              <a:t>argue </a:t>
            </a:r>
          </a:p>
          <a:p>
            <a:r>
              <a:rPr lang="en-US" dirty="0"/>
              <a:t>Blanchard (2004) argues that</a:t>
            </a:r>
            <a:br>
              <a:rPr lang="en-US" dirty="0"/>
            </a:br>
            <a:r>
              <a:rPr lang="en-US" dirty="0"/>
              <a:t>there may be more </a:t>
            </a:r>
            <a:br>
              <a:rPr lang="en-US" dirty="0"/>
            </a:br>
            <a:r>
              <a:rPr lang="en-US" b="1" dirty="0"/>
              <a:t>preference for leisure</a:t>
            </a:r>
          </a:p>
          <a:p>
            <a:r>
              <a:rPr lang="en-US" dirty="0" err="1"/>
              <a:t>Alesina</a:t>
            </a:r>
            <a:r>
              <a:rPr lang="en-US" dirty="0"/>
              <a:t> et al (2006) argues</a:t>
            </a:r>
            <a:br>
              <a:rPr lang="en-US" dirty="0"/>
            </a:br>
            <a:r>
              <a:rPr lang="en-US" dirty="0"/>
              <a:t>that </a:t>
            </a:r>
            <a:r>
              <a:rPr lang="en-US" b="1" dirty="0"/>
              <a:t>labor unions </a:t>
            </a:r>
            <a:r>
              <a:rPr lang="en-US" dirty="0"/>
              <a:t>play a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44EFC-0B51-9381-2B83-B4BF7C23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09" y="1825625"/>
            <a:ext cx="665329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53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3F30-23D8-A12A-67B4-7E660BF6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BB58F-E8C3-4B6C-246D-5B76D515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449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/>
              <a:lstStyle/>
              <a:p>
                <a:r>
                  <a:rPr lang="en-US" dirty="0"/>
                  <a:t>How do worker maximize utility between consumption and leisure between two time periods?</a:t>
                </a:r>
              </a:p>
              <a:p>
                <a:r>
                  <a:rPr lang="en-US" dirty="0"/>
                  <a:t>How much to work and how much to consume (don’t forget interest)</a:t>
                </a:r>
              </a:p>
              <a:p>
                <a:r>
                  <a:rPr lang="en-US" dirty="0"/>
                  <a:t>Households solve the following problem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: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1063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95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We’ll test this conjecture</a:t>
                </a:r>
              </a:p>
              <a:p>
                <a:pPr lvl="1"/>
                <a:r>
                  <a:rPr lang="en-US" dirty="0"/>
                  <a:t>We’ll look at evidence in </a:t>
                </a:r>
                <a:br>
                  <a:rPr lang="en-US" dirty="0"/>
                </a:br>
                <a:r>
                  <a:rPr lang="en-US" dirty="0"/>
                  <a:t>cross-sectional and time series data</a:t>
                </a:r>
              </a:p>
              <a:p>
                <a:r>
                  <a:rPr lang="en-US" dirty="0"/>
                  <a:t>The Consumer Expenditure </a:t>
                </a:r>
                <a:br>
                  <a:rPr lang="en-US" dirty="0"/>
                </a:br>
                <a:r>
                  <a:rPr lang="en-US" dirty="0"/>
                  <a:t>Survey asks a sampling </a:t>
                </a:r>
                <a:br>
                  <a:rPr lang="en-US" dirty="0"/>
                </a:br>
                <a:r>
                  <a:rPr lang="en-US" dirty="0"/>
                  <a:t>households to report their</a:t>
                </a:r>
                <a:br>
                  <a:rPr lang="en-US" dirty="0"/>
                </a:br>
                <a:r>
                  <a:rPr lang="en-US" dirty="0"/>
                  <a:t>income and consumption, </a:t>
                </a:r>
                <a:br>
                  <a:rPr lang="en-US" dirty="0"/>
                </a:br>
                <a:r>
                  <a:rPr lang="en-US" dirty="0"/>
                  <a:t>along with other questions</a:t>
                </a:r>
              </a:p>
              <a:p>
                <a:r>
                  <a:rPr lang="en-US" dirty="0"/>
                  <a:t>Cross-sectionally, the data</a:t>
                </a:r>
                <a:br>
                  <a:rPr lang="en-US" dirty="0"/>
                </a:br>
                <a:r>
                  <a:rPr lang="en-US" dirty="0"/>
                  <a:t>appear to fit the marginal</a:t>
                </a:r>
                <a:br>
                  <a:rPr lang="en-US" dirty="0"/>
                </a:br>
                <a:r>
                  <a:rPr lang="en-US" dirty="0"/>
                  <a:t>propensity of consumption</a:t>
                </a:r>
                <a:br>
                  <a:rPr lang="en-US" dirty="0"/>
                </a:br>
                <a:r>
                  <a:rPr lang="en-US" dirty="0"/>
                  <a:t>is less than 1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8E1E8B-30CB-8011-AAF7-B2E8CAD7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21" y="1912710"/>
            <a:ext cx="5509821" cy="49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5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155F4-9805-6873-FCAB-57BBCD2D1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6433-F2D3-7003-0FD1-B00B5958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A9CDC7-6BA5-6DB1-9EBF-C69C7BF6FF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Households solve the following problem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First order conditions with </a:t>
                </a:r>
                <a:r>
                  <a:rPr lang="en-US" dirty="0" err="1"/>
                  <a:t>Lagrangian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Optimization and Euler’s Equation again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    and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A9CDC7-6BA5-6DB1-9EBF-C69C7BF6FF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945" t="-1763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956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BBF96-2150-D97F-170D-0ECA2DFA7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E5A6-A71B-B478-AA0B-A7831923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2DDA0-152C-4C60-6A5F-230BA37A3D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</p:spPr>
            <p:txBody>
              <a:bodyPr/>
              <a:lstStyle/>
              <a:p>
                <a:r>
                  <a:rPr lang="en-US" dirty="0"/>
                  <a:t>What happens with a temporary wage increase instead of a permanent increase</a:t>
                </a:r>
              </a:p>
              <a:p>
                <a:r>
                  <a:rPr lang="en-US" dirty="0"/>
                  <a:t>Solve for labor supply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from our optimization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inverse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the inverse is a decreasing function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32DDA0-152C-4C60-6A5F-230BA37A3D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  <a:blipFill>
                <a:blip r:embed="rId2"/>
                <a:stretch>
                  <a:fillRect l="-92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829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 temporary increase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rises, 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vs permanent increase</a:t>
                </a:r>
              </a:p>
              <a:p>
                <a:pPr lvl="1"/>
                <a:r>
                  <a:rPr lang="en-US" dirty="0"/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compared to a permanent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lower due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being a decreasing function,</a:t>
                </a:r>
              </a:p>
              <a:p>
                <a:pPr lvl="1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have increased </a:t>
                </a:r>
              </a:p>
              <a:p>
                <a:pPr lvl="1"/>
                <a:r>
                  <a:rPr lang="en-US" b="0" dirty="0"/>
                  <a:t>Therefore,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is lower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increased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is a decreasing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lower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higher</a:t>
                </a:r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b="1" dirty="0"/>
                  <a:t>Substitution effect dominates</a:t>
                </a:r>
                <a:r>
                  <a:rPr lang="en-US" dirty="0"/>
                  <a:t>: the household doesn’t feel richer with a temporary increase, so the effect pushing for more leisure is weak</a:t>
                </a:r>
              </a:p>
              <a:p>
                <a:pPr lvl="1"/>
                <a:r>
                  <a:rPr lang="en-US" b="1" dirty="0"/>
                  <a:t>Time is temporarily more expensive</a:t>
                </a:r>
                <a:r>
                  <a:rPr lang="en-US" dirty="0"/>
                  <a:t>, so the household works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  <a:blipFill>
                <a:blip r:embed="rId2"/>
                <a:stretch>
                  <a:fillRect l="-922" t="-756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351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D2B9-AE24-244B-CD0B-91AEC20D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1337-FB9A-8551-C3D5-1211CE233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555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</p:spPr>
            <p:txBody>
              <a:bodyPr/>
              <a:lstStyle/>
              <a:p>
                <a:r>
                  <a:rPr lang="en-US" dirty="0"/>
                  <a:t>We’ll merge the labor supply decision with the labor demand decision</a:t>
                </a:r>
              </a:p>
              <a:p>
                <a:r>
                  <a:rPr lang="en-US" dirty="0"/>
                  <a:t>We’ll start with a perfectly competitive market</a:t>
                </a:r>
              </a:p>
              <a:p>
                <a:pPr lvl="1"/>
                <a:r>
                  <a:rPr lang="en-US" dirty="0"/>
                  <a:t>There is no friction and workers flow into employment without search costs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exogenous and set at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Labor demand comes from firms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us our labor demand curve </a:t>
                </a:r>
              </a:p>
              <a:p>
                <a:pPr lvl="1"/>
                <a:r>
                  <a:rPr lang="en-US" dirty="0"/>
                  <a:t>It is downward sloping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</m:oMath>
                </a14:m>
                <a:r>
                  <a:rPr lang="en-US" dirty="0"/>
                  <a:t> is a decreasing function, since the production function is concave (1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 is positive and 2</a:t>
                </a:r>
                <a:r>
                  <a:rPr lang="en-US" baseline="30000" dirty="0"/>
                  <a:t>nd</a:t>
                </a:r>
                <a:r>
                  <a:rPr lang="en-US" dirty="0"/>
                  <a:t> derivative is 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  <a:blipFill>
                <a:blip r:embed="rId2"/>
                <a:stretch>
                  <a:fillRect l="-92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353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0404-7D39-756D-7D99-27B34B98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487B5-833D-4DD8-EECA-1B95657D0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 the worker side, we’ll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in the budget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amount of labor the worker supplies</a:t>
                </a:r>
              </a:p>
              <a:p>
                <a:r>
                  <a:rPr lang="en-US" dirty="0"/>
                  <a:t>This equation explicitly defines the relationship between wages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amount of labor supplied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find the equilibrium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where the labor supply and the labor demand intersect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marginal rate of substitution equals the marginal product of labor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487B5-833D-4DD8-EECA-1B95657D0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5262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6A55-E6AD-086A-E725-93B53D54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4316B0-57C7-C666-1573-4488DDA9A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08" y="1825625"/>
            <a:ext cx="1040258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9867A-6093-57DD-B4C8-4105D0B816F4}"/>
              </a:ext>
            </a:extLst>
          </p:cNvPr>
          <p:cNvSpPr txBox="1"/>
          <p:nvPr/>
        </p:nvSpPr>
        <p:spPr>
          <a:xfrm>
            <a:off x="1407560" y="6092575"/>
            <a:ext cx="439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Effect Dominates: </a:t>
            </a:r>
            <a:br>
              <a:rPr lang="en-US" dirty="0"/>
            </a:br>
            <a:r>
              <a:rPr lang="en-US" dirty="0"/>
              <a:t>Upward Sloping Labor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708B0-04D6-3081-AC97-53C3C0852F68}"/>
              </a:ext>
            </a:extLst>
          </p:cNvPr>
          <p:cNvSpPr txBox="1"/>
          <p:nvPr/>
        </p:nvSpPr>
        <p:spPr>
          <a:xfrm>
            <a:off x="6602860" y="6092575"/>
            <a:ext cx="439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Effect Dominates: </a:t>
            </a:r>
            <a:br>
              <a:rPr lang="en-US" dirty="0"/>
            </a:br>
            <a:r>
              <a:rPr lang="en-US" dirty="0"/>
              <a:t>Backward-Bending Labor Supply</a:t>
            </a:r>
          </a:p>
        </p:txBody>
      </p:sp>
    </p:spTree>
    <p:extLst>
      <p:ext uri="{BB962C8B-B14F-4D97-AF65-F5344CB8AC3E}">
        <p14:creationId xmlns:p14="http://schemas.microsoft.com/office/powerpoint/2010/main" val="21393067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BCA5-E8D5-70B3-AFFD-FCAA533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F8A24-18F3-A028-CC23-25B26D70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95" y="1825625"/>
            <a:ext cx="10052009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1F11F-866A-8F8D-CC2A-8895093CA159}"/>
                  </a:ext>
                </a:extLst>
              </p:cNvPr>
              <p:cNvSpPr txBox="1"/>
              <p:nvPr/>
            </p:nvSpPr>
            <p:spPr>
              <a:xfrm>
                <a:off x="1397285" y="6030930"/>
                <a:ext cx="46987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Increase in MPL shifts the labor demand curve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up and, in this example, the substitution</a:t>
                </a:r>
              </a:p>
              <a:p>
                <a:r>
                  <a:rPr lang="en-US" dirty="0"/>
                  <a:t>effect dominates and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1F11F-866A-8F8D-CC2A-8895093C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6030930"/>
                <a:ext cx="4698715" cy="923330"/>
              </a:xfrm>
              <a:prstGeom prst="rect">
                <a:avLst/>
              </a:prstGeom>
              <a:blipFill>
                <a:blip r:embed="rId3"/>
                <a:stretch>
                  <a:fillRect l="-80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DA113-FEB5-2CDA-B985-D0C08646636F}"/>
                  </a:ext>
                </a:extLst>
              </p:cNvPr>
              <p:cNvSpPr txBox="1"/>
              <p:nvPr/>
            </p:nvSpPr>
            <p:spPr>
              <a:xfrm>
                <a:off x="6423289" y="5988734"/>
                <a:ext cx="46987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transfers acts as a pure income</a:t>
                </a:r>
              </a:p>
              <a:p>
                <a:r>
                  <a:rPr lang="en-US" dirty="0"/>
                  <a:t>effect and shifts the labor supply backwards</a:t>
                </a:r>
              </a:p>
              <a:p>
                <a:r>
                  <a:rPr lang="en-US" dirty="0"/>
                  <a:t>and 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 Firms need to pay more.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DA113-FEB5-2CDA-B985-D0C08646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89" y="5988734"/>
                <a:ext cx="4698715" cy="923330"/>
              </a:xfrm>
              <a:prstGeom prst="rect">
                <a:avLst/>
              </a:prstGeom>
              <a:blipFill>
                <a:blip r:embed="rId4"/>
                <a:stretch>
                  <a:fillRect l="-1078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818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perfectly competitive market, workers can work as much or as little as they want at market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assumption, there is no unemployment</a:t>
                </a:r>
              </a:p>
              <a:p>
                <a:r>
                  <a:rPr lang="en-US" dirty="0"/>
                  <a:t>We’ll introduce friction with search costs from Diamond (1982), Mortensen (1982), and </a:t>
                </a:r>
                <a:r>
                  <a:rPr lang="en-US" dirty="0" err="1"/>
                  <a:t>Pissarides</a:t>
                </a:r>
                <a:r>
                  <a:rPr lang="en-US" dirty="0"/>
                  <a:t> (1985) </a:t>
                </a:r>
              </a:p>
              <a:p>
                <a:pPr lvl="1"/>
                <a:r>
                  <a:rPr lang="en-US" dirty="0"/>
                  <a:t>Workers are looking jobs and firms are looking for workers</a:t>
                </a:r>
              </a:p>
              <a:p>
                <a:pPr lvl="1"/>
                <a:r>
                  <a:rPr lang="en-US" dirty="0"/>
                  <a:t>Firms and workers may fail to find each other</a:t>
                </a:r>
              </a:p>
              <a:p>
                <a:r>
                  <a:rPr lang="en-US" dirty="0"/>
                  <a:t>The process to find jobs</a:t>
                </a:r>
              </a:p>
              <a:p>
                <a:pPr lvl="1"/>
                <a:r>
                  <a:rPr lang="en-US" dirty="0"/>
                  <a:t>If a worker is matched with a firm, we call it a job and 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additional units of output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3474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the beginning of the period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workers have jobs (think percentages)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workers are looking for jobs and is the initial unemployment rate</a:t>
                </a:r>
              </a:p>
              <a:p>
                <a:r>
                  <a:rPr lang="en-US" dirty="0"/>
                  <a:t>Firms want to advertise their vacancies</a:t>
                </a:r>
              </a:p>
              <a:p>
                <a:pPr lvl="1"/>
                <a:r>
                  <a:rPr lang="en-US" dirty="0"/>
                  <a:t>Advertising has a vacancy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units of output (forgone to advertise)</a:t>
                </a:r>
              </a:p>
              <a:p>
                <a:pPr lvl="1"/>
                <a:r>
                  <a:rPr lang="en-US" dirty="0"/>
                  <a:t>Advertising costs includes selecting and interview applicants</a:t>
                </a:r>
              </a:p>
              <a:p>
                <a:r>
                  <a:rPr lang="en-US" dirty="0"/>
                  <a:t>The number of workers who find jobs depends on</a:t>
                </a:r>
              </a:p>
              <a:p>
                <a:pPr lvl="1"/>
                <a:r>
                  <a:rPr lang="en-US" dirty="0"/>
                  <a:t>The total number of unemployed 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total number of vacancies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Matching function – workers who find job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42360</TotalTime>
  <Words>6942</Words>
  <Application>Microsoft Macintosh PowerPoint</Application>
  <PresentationFormat>Widescreen</PresentationFormat>
  <Paragraphs>755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Office Theme</vt:lpstr>
      <vt:lpstr>Econ 642: Week 4</vt:lpstr>
      <vt:lpstr>Announcements</vt:lpstr>
      <vt:lpstr>Overview</vt:lpstr>
      <vt:lpstr>Consumption</vt:lpstr>
      <vt:lpstr>Overview of Consumption</vt:lpstr>
      <vt:lpstr>A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The Effect of Interest Rates on Consumption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Permanent Income Hypothesis</vt:lpstr>
      <vt:lpstr>Permanent Income Hypothesis</vt:lpstr>
      <vt:lpstr>Permanent Income Hypothesis</vt:lpstr>
      <vt:lpstr>Permanent Income Hypothesis</vt:lpstr>
      <vt:lpstr>Permanent Income Hypothesis</vt:lpstr>
      <vt:lpstr>Permanent Income Hypothesis</vt:lpstr>
      <vt:lpstr>Taxes and Ricardian Equivalence</vt:lpstr>
      <vt:lpstr>Taxes and Ricardian Equivalence</vt:lpstr>
      <vt:lpstr>Taxes and Ricardian Equivalence</vt:lpstr>
      <vt:lpstr>Taxes and Ricardian Equivalence</vt:lpstr>
      <vt:lpstr>Taxes and Ricardian Equivalence</vt:lpstr>
      <vt:lpstr>Precautionary Savings</vt:lpstr>
      <vt:lpstr>Precautionary Savings</vt:lpstr>
      <vt:lpstr>Precautionary Savings</vt:lpstr>
      <vt:lpstr>Precautionary Savings</vt:lpstr>
      <vt:lpstr>Precautionary Savings</vt:lpstr>
      <vt:lpstr>Precautionary Savings</vt:lpstr>
      <vt:lpstr>Precautionary Savings</vt:lpstr>
      <vt:lpstr>Consumption Extended to Many Periods</vt:lpstr>
      <vt:lpstr>Extension to Many Periods</vt:lpstr>
      <vt:lpstr>Extension to Many Periods</vt:lpstr>
      <vt:lpstr>Extension to Many Periods</vt:lpstr>
      <vt:lpstr>Extension to Many Periods</vt:lpstr>
      <vt:lpstr>Behavioral Theories</vt:lpstr>
      <vt:lpstr>Behavioral Theories</vt:lpstr>
      <vt:lpstr>Labor and Leisure Decisions</vt:lpstr>
      <vt:lpstr>Overview of Labor and Leisure Decisions</vt:lpstr>
      <vt:lpstr>Measuring the Labor Market</vt:lpstr>
      <vt:lpstr>Measuring the Labor Market</vt:lpstr>
      <vt:lpstr>Measuring Labor Market Activity</vt:lpstr>
      <vt:lpstr>Measuring the Labor Market</vt:lpstr>
      <vt:lpstr>Vacancies and the Beveridge Curve</vt:lpstr>
      <vt:lpstr>What do the Measures Tell Us</vt:lpstr>
      <vt:lpstr>Six Measurements of Unemployment Rate</vt:lpstr>
      <vt:lpstr>A Static Model of the Labor Market</vt:lpstr>
      <vt:lpstr>Static Model of the Labor Market</vt:lpstr>
      <vt:lpstr>Static Model of the Labor Market</vt:lpstr>
      <vt:lpstr>Static Model of the Labor Market</vt:lpstr>
      <vt:lpstr>Static Model of the Labor Market</vt:lpstr>
      <vt:lpstr>Static Model of the Labor Market</vt:lpstr>
      <vt:lpstr>The Effect of a Wage Change</vt:lpstr>
      <vt:lpstr>The Effect of a Wage Change</vt:lpstr>
      <vt:lpstr>The Effect of a Wage Change</vt:lpstr>
      <vt:lpstr>The Effect of a Wage Change</vt:lpstr>
      <vt:lpstr>The Effect of a Wage Change</vt:lpstr>
      <vt:lpstr>The Effect of a Wage Change</vt:lpstr>
      <vt:lpstr>Adding Taxes and Transfers</vt:lpstr>
      <vt:lpstr>Adding Taxes and Transfers</vt:lpstr>
      <vt:lpstr>Some Evidence on Labor and Leisure Decisions</vt:lpstr>
      <vt:lpstr>Some Evidence on Labor and Leisure Decisions</vt:lpstr>
      <vt:lpstr>A Dynamic Model</vt:lpstr>
      <vt:lpstr>A Dynamic Model</vt:lpstr>
      <vt:lpstr>A Dynamic Model</vt:lpstr>
      <vt:lpstr>A Dynamic Model</vt:lpstr>
      <vt:lpstr>A Dynamic Model</vt:lpstr>
      <vt:lpstr>Equilibrium in the Labor Market</vt:lpstr>
      <vt:lpstr>Equilibrium in the Labor Market</vt:lpstr>
      <vt:lpstr>Equilibrium in the Labor Market</vt:lpstr>
      <vt:lpstr>Equilibrium in the Labor Market</vt:lpstr>
      <vt:lpstr>Equilibrium in the Labor Market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4</dc:title>
  <dc:creator>Samuel Rowe</dc:creator>
  <cp:lastModifiedBy>Samuel Rowe</cp:lastModifiedBy>
  <cp:revision>58</cp:revision>
  <dcterms:created xsi:type="dcterms:W3CDTF">2023-12-10T18:52:43Z</dcterms:created>
  <dcterms:modified xsi:type="dcterms:W3CDTF">2025-01-12T16:23:13Z</dcterms:modified>
</cp:coreProperties>
</file>